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756" r:id="rId1"/>
  </p:sldMasterIdLst>
  <p:notesMasterIdLst>
    <p:notesMasterId r:id="rId19"/>
  </p:notesMasterIdLst>
  <p:handoutMasterIdLst>
    <p:handoutMasterId r:id="rId20"/>
  </p:handoutMasterIdLst>
  <p:sldIdLst>
    <p:sldId id="256" r:id="rId2"/>
    <p:sldId id="257" r:id="rId3"/>
    <p:sldId id="386" r:id="rId4"/>
    <p:sldId id="258" r:id="rId5"/>
    <p:sldId id="385" r:id="rId6"/>
    <p:sldId id="383" r:id="rId7"/>
    <p:sldId id="387" r:id="rId8"/>
    <p:sldId id="388" r:id="rId9"/>
    <p:sldId id="389" r:id="rId10"/>
    <p:sldId id="390" r:id="rId11"/>
    <p:sldId id="391" r:id="rId12"/>
    <p:sldId id="392" r:id="rId13"/>
    <p:sldId id="393" r:id="rId14"/>
    <p:sldId id="394" r:id="rId15"/>
    <p:sldId id="395" r:id="rId16"/>
    <p:sldId id="396" r:id="rId17"/>
    <p:sldId id="382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ALEPOVIC, EMIR" initials="HE" lastIdx="15" clrIdx="0">
    <p:extLst>
      <p:ext uri="{19B8F6BF-5375-455C-9EA6-DF929625EA0E}">
        <p15:presenceInfo xmlns:p15="http://schemas.microsoft.com/office/powerpoint/2012/main" userId="S::eh679n@att.com::2f4a5dc9-3387-4eb4-8c83-6e80952a05ee" providerId="AD"/>
      </p:ext>
    </p:extLst>
  </p:cmAuthor>
  <p:cmAuthor id="2" name="Song, Lixing" initials="SL" lastIdx="13" clrIdx="1">
    <p:extLst>
      <p:ext uri="{19B8F6BF-5375-455C-9EA6-DF929625EA0E}">
        <p15:presenceInfo xmlns:p15="http://schemas.microsoft.com/office/powerpoint/2012/main" userId="S::song3@rose-hulman.edu::d86a4794-d57c-4f6d-acee-3349d9d3edfc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915"/>
    <p:restoredTop sz="94726"/>
  </p:normalViewPr>
  <p:slideViewPr>
    <p:cSldViewPr snapToGrid="0" snapToObjects="1">
      <p:cViewPr varScale="1">
        <p:scale>
          <a:sx n="120" d="100"/>
          <a:sy n="120" d="100"/>
        </p:scale>
        <p:origin x="32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9177185-AE87-FC11-A5E0-5C3ABBF1CED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CAA0731-718B-4E60-447E-5685B698FE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B3DEDC-9B98-1B4F-8637-0C2D6812807F}" type="datetimeFigureOut">
              <a:rPr lang="en-US" smtClean="0"/>
              <a:t>7/26/24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3FD3F-11F5-3D52-A4EA-BF642945307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724A1C-E30A-5243-EB2C-0B2E8D07262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49B6EF-7EA4-2848-B4F7-ECBEA8E0D3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2122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0A0CBD-A69A-6B4E-BDE4-F194F628E453}" type="datetimeFigureOut">
              <a:rPr lang="en-US" smtClean="0"/>
              <a:t>7/26/24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4AA300-7937-F34D-92C0-D4B5EABF38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6457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Welcome to my talk..</a:t>
            </a:r>
          </a:p>
          <a:p>
            <a:r>
              <a:rPr lang="en-US" dirty="0"/>
              <a:t>My name is </a:t>
            </a:r>
            <a:r>
              <a:rPr lang="en-US" dirty="0" err="1"/>
              <a:t>Lixing</a:t>
            </a:r>
            <a:endParaRPr lang="en-US" dirty="0"/>
          </a:p>
          <a:p>
            <a:r>
              <a:rPr lang="en-US" dirty="0"/>
              <a:t>It is my great pleasure to present my work, titled</a:t>
            </a:r>
          </a:p>
          <a:p>
            <a:r>
              <a:rPr lang="en-US" dirty="0"/>
              <a:t>This work is collaborated with AT&amp;T labs and my alma mater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4AA300-7937-F34D-92C0-D4B5EABF3838}" type="slidenum">
              <a:rPr lang="en-US" smtClean="0"/>
              <a:t>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28666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4AA300-7937-F34D-92C0-D4B5EABF383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3002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 really brief, like funny brief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4AA300-7937-F34D-92C0-D4B5EABF383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4692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further understand the existing methods and their problems, we categorize them into two groups based on the target metrics they tries to measure.</a:t>
            </a:r>
          </a:p>
          <a:p>
            <a:r>
              <a:rPr lang="en-US" dirty="0"/>
              <a:t>What AT tries to measure is the maximum throughput it can achieve by injecting as much as data traffic. </a:t>
            </a:r>
          </a:p>
          <a:p>
            <a:r>
              <a:rPr lang="en-US" dirty="0"/>
              <a:t>As you can see, due to its aggressiveness, though relatively accurate, AT tests can be very expensive in terms of both time and data cost. For example, the </a:t>
            </a:r>
            <a:r>
              <a:rPr lang="en-US" dirty="0" err="1"/>
              <a:t>speedtest</a:t>
            </a:r>
            <a:r>
              <a:rPr lang="en-US" dirty="0"/>
              <a:t> usually costs tens or even hundreds megabytes of data and takes more than 10 seconds to run one test.</a:t>
            </a:r>
          </a:p>
          <a:p>
            <a:r>
              <a:rPr lang="en-US" dirty="0"/>
              <a:t>Another metric is AB that measures….</a:t>
            </a:r>
          </a:p>
          <a:p>
            <a:r>
              <a:rPr lang="en-US" dirty="0"/>
              <a:t>As AB tests requires minimal inference to existing traffic, AB techniques tends to be quick and light. However, it becomes particularly problematic under modern LTE, due to different packet transmission pattern.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4AA300-7937-F34D-92C0-D4B5EABF383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0785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further understand the existing methods and their problems, we categorize them into two groups based on the target metrics they tries to measure.</a:t>
            </a:r>
          </a:p>
          <a:p>
            <a:r>
              <a:rPr lang="en-US" dirty="0"/>
              <a:t>What AT tries to measure is the maximum throughput it can achieve by injecting as much as data traffic. </a:t>
            </a:r>
          </a:p>
          <a:p>
            <a:r>
              <a:rPr lang="en-US" dirty="0"/>
              <a:t>As you can see, due to its aggressiveness, though relatively accurate, AT tests can be very expensive in terms of both time and data cost. For example, the </a:t>
            </a:r>
            <a:r>
              <a:rPr lang="en-US" dirty="0" err="1"/>
              <a:t>speedtest</a:t>
            </a:r>
            <a:r>
              <a:rPr lang="en-US" dirty="0"/>
              <a:t> usually costs tens or even hundreds megabytes of data and takes more than 10 seconds to run one test.</a:t>
            </a:r>
          </a:p>
          <a:p>
            <a:r>
              <a:rPr lang="en-US" dirty="0"/>
              <a:t>Another metric is AB that measures….</a:t>
            </a:r>
          </a:p>
          <a:p>
            <a:r>
              <a:rPr lang="en-US" dirty="0"/>
              <a:t>As AB tests requires minimal inference to existing traffic, AB techniques tends to be quick and light. However, it becomes particularly problematic under modern LTE, due to different packet transmission pattern.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4AA300-7937-F34D-92C0-D4B5EABF383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9992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F5B502-8A5D-8049-A692-88FF280568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814732-7FDE-B044-AC7D-D51393207C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722A3A-EBDD-6D49-AA43-9D3D259A1C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F44793-2DDF-C546-9532-032DF1D9F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3655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EBA7B9-C19C-8444-8616-E5E633934E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EF28B0-A932-D045-B657-0E7DF71027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2ED375-53E1-6D43-B6E0-F875860CE5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579764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2F64F5-0B0B-334E-BB76-A6AD1A2C29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BB-Align, ICDCS 2024’, Song et al.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430467-06A7-844B-A175-2EDE4B6D59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F44793-2DDF-C546-9532-032DF1D9F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4575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CA3BC2B-41CB-1A4F-AA1A-1D2BC56C1D1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526C14-E8E1-8740-8A9A-6B161A955E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E89F89-F262-814A-93C4-DD65E39CE99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579764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86434F-D3F2-C148-9CD4-4AB330426D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BB-Align, ICDCS 2024’, Song et al.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0986F6-7098-B74E-985C-E4BDC942C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F44793-2DDF-C546-9532-032DF1D9F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7153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DF5FB4-7F6C-584E-B58E-0337BA8687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9592"/>
            <a:ext cx="10515600" cy="455079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86F8D0-E739-2FDC-9451-A2D2D8DFE54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F44793-2DDF-C546-9532-032DF1D9F9E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87C09310-BA5A-9248-E5C5-F5126F73C2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9969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CF59635-ABEB-DA67-7FA6-F29D157521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26683" y="6492875"/>
            <a:ext cx="4114800" cy="365125"/>
          </a:xfrm>
        </p:spPr>
        <p:txBody>
          <a:bodyPr/>
          <a:lstStyle/>
          <a:p>
            <a:r>
              <a:rPr lang="en-US"/>
              <a:t>BB-Align, ICDCS 2024’, Song et al.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54985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34C3C-CF25-9C41-8EB0-837F4079AE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1AE281-A20F-AE46-A18C-E78388E56A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973598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82B18-3126-874B-B241-17DD871567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F66094-37B2-0842-8AF5-BC8B7A4605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53DF0E-C31E-3A4B-9C29-E5A6864CE3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118631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71C230-88DD-9A4A-8C24-6F2FF50089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B04051-9DD6-AB45-BF0F-D3B21D06D2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E81C58-8A36-0C45-B463-5F37161A5B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147C87D-CEC9-B541-B12C-C1C0B872DA8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78D1479-CAAB-8446-AD2D-89781822B3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A91CFBA-89C9-FE90-38D1-4D8AD3122D5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F44793-2DDF-C546-9532-032DF1D9F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0581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BBA0FF-C588-2348-8943-620EB72A58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60F5E8F-0E16-2D4A-8DB1-750BA1C3C52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579764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1DE277-7801-A24E-8023-FB263F9030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BB-Align, ICDCS 2024’, Song et al.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CD3672-6C08-784C-AD9F-68DF47300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F44793-2DDF-C546-9532-032DF1D9F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67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AC282F-24F5-DC4E-BB8A-2973A1C9F00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579764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64698DD-5960-9F4B-B9C2-C1F31D53C7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BB-Align, ICDCS 2024’, Song et al.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A2FE8-CD6E-EE47-90D1-50041D71A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F44793-2DDF-C546-9532-032DF1D9F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4980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AD4760-9388-1B42-A438-F58D96E36B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5584FB-A0B9-AF4C-BA95-7988A9F01D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D5E1C2-1084-BF48-9439-F2A09FFB75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F69372-D6A1-4348-9959-9D1E1CE5D03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579764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54F59D-81C8-5447-A0FD-28E80EA7DE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BB-Align, ICDCS 2024’, Song et al.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227BE9-BE6C-F44B-B63B-1377119C0E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F44793-2DDF-C546-9532-032DF1D9F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258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4C64A1-69AA-EE45-8B77-90333D5F26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3708CE8-9FED-8D4E-8475-F7E60233158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38CF07-8947-D04A-9848-43EA8E2A1C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D2714D-8726-A244-B559-E8D20D2D087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579764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58E144-68BD-464B-85CE-55C9BE8C05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BB-Align, ICDCS 2024’, Song et al.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5E9FB9-F39D-D84D-A99B-44F88257F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F44793-2DDF-C546-9532-032DF1D9F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1041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40A7165-4811-A147-A0CD-6D5A63FE8E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3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71E2D9-16EF-D94D-80B9-C4C3153175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385888"/>
            <a:ext cx="10515600" cy="50149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B3B67A-83F8-B84E-AE1B-535F67F626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10595" y="6503289"/>
            <a:ext cx="6710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F44793-2DDF-C546-9532-032DF1D9F9EB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0306622-11D0-47CC-BE90-7054A93E2EEF}"/>
              </a:ext>
            </a:extLst>
          </p:cNvPr>
          <p:cNvSpPr/>
          <p:nvPr userDrawn="1"/>
        </p:nvSpPr>
        <p:spPr>
          <a:xfrm>
            <a:off x="4590456" y="6503291"/>
            <a:ext cx="725818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900" baseline="0" dirty="0">
                <a:solidFill>
                  <a:schemeClr val="bg2">
                    <a:lumMod val="75000"/>
                  </a:schemeClr>
                </a:solidFill>
              </a:rPr>
              <a:t>© </a:t>
            </a:r>
            <a:r>
              <a:rPr lang="en-US" sz="900" b="0" i="1" dirty="0">
                <a:solidFill>
                  <a:schemeClr val="bg2">
                    <a:lumMod val="75000"/>
                  </a:schemeClr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The work is supported by the National Science Foundation</a:t>
            </a:r>
            <a:br>
              <a:rPr lang="en-US" sz="900" i="1" dirty="0">
                <a:solidFill>
                  <a:schemeClr val="bg2">
                    <a:lumMod val="75000"/>
                  </a:schemeClr>
                </a:solidFill>
              </a:rPr>
            </a:br>
            <a:r>
              <a:rPr lang="en-US" sz="900" b="0" i="1" dirty="0">
                <a:solidFill>
                  <a:schemeClr val="bg2">
                    <a:lumMod val="75000"/>
                  </a:schemeClr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grants CNS-2231519, OAC-2017564, and ECCS-2010332.</a:t>
            </a:r>
            <a:endParaRPr lang="en-US" sz="900" i="1" baseline="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BB7F31-D86E-8B77-C3A1-85D01F6112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302299" y="650329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dirty="0"/>
              <a:t>BB-Align, ICDCS 2024’, Song et al.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858C9A-1ACF-2FB5-E003-BA21A42487A8}"/>
              </a:ext>
            </a:extLst>
          </p:cNvPr>
          <p:cNvSpPr txBox="1"/>
          <p:nvPr userDrawn="1"/>
        </p:nvSpPr>
        <p:spPr>
          <a:xfrm>
            <a:off x="838200" y="6547353"/>
            <a:ext cx="13692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7/26/2024</a:t>
            </a:r>
          </a:p>
        </p:txBody>
      </p:sp>
    </p:spTree>
    <p:extLst>
      <p:ext uri="{BB962C8B-B14F-4D97-AF65-F5344CB8AC3E}">
        <p14:creationId xmlns:p14="http://schemas.microsoft.com/office/powerpoint/2010/main" val="22087764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mailto:song3@rose-hulman.edu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4.png"/><Relationship Id="rId7" Type="http://schemas.microsoft.com/office/2007/relationships/hdphoto" Target="../media/hdphoto2.wdp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11" Type="http://schemas.openxmlformats.org/officeDocument/2006/relationships/image" Target="../media/image9.png"/><Relationship Id="rId5" Type="http://schemas.openxmlformats.org/officeDocument/2006/relationships/image" Target="../media/image6.png"/><Relationship Id="rId10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0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10" Type="http://schemas.openxmlformats.org/officeDocument/2006/relationships/image" Target="../media/image26.gif"/><Relationship Id="rId4" Type="http://schemas.openxmlformats.org/officeDocument/2006/relationships/image" Target="../media/image21.png"/><Relationship Id="rId9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9F55F4-5C14-A44C-82F3-BAA1DB81BF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5459" y="1122363"/>
            <a:ext cx="9972541" cy="2387600"/>
          </a:xfrm>
        </p:spPr>
        <p:txBody>
          <a:bodyPr>
            <a:normAutofit/>
          </a:bodyPr>
          <a:lstStyle/>
          <a:p>
            <a:r>
              <a:rPr lang="en-US" sz="4800" b="1" i="1" dirty="0"/>
              <a:t>BB-Align</a:t>
            </a:r>
            <a:r>
              <a:rPr lang="en-US" sz="4800" dirty="0"/>
              <a:t>: A Lightweight Pose Recovery Framework for Vehicle-to-Vehicle Cooperative Perception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9CEC7596-DDA8-E94F-8600-632DB4FACD87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1970468" y="3602038"/>
                <a:ext cx="8697532" cy="1758238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b="1" i="1" dirty="0" err="1"/>
                  <a:t>Lixing</a:t>
                </a:r>
                <a:r>
                  <a:rPr lang="en-US" b="1" i="1" dirty="0"/>
                  <a:t> Song</a:t>
                </a:r>
                <a:r>
                  <a:rPr lang="en-US" dirty="0"/>
                  <a:t>∗, William Valentine∗, Qing Yang†, </a:t>
                </a:r>
                <a:r>
                  <a:rPr lang="en-US" dirty="0" err="1"/>
                  <a:t>Honggang</a:t>
                </a:r>
                <a:r>
                  <a:rPr lang="en-US" dirty="0"/>
                  <a:t> Wang‡, Hua Fang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△</m:t>
                    </m:r>
                  </m:oMath>
                </a14:m>
                <a:r>
                  <a:rPr lang="en-US" dirty="0"/>
                  <a:t>, Ye Liu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endParaRPr lang="en-US" dirty="0"/>
              </a:p>
              <a:p>
                <a:r>
                  <a:rPr lang="en-US" sz="2200" dirty="0"/>
                  <a:t>∗ Rose-</a:t>
                </a:r>
                <a:r>
                  <a:rPr lang="en-US" sz="2200" dirty="0" err="1"/>
                  <a:t>Hulman</a:t>
                </a:r>
                <a:r>
                  <a:rPr lang="en-US" sz="2200" dirty="0"/>
                  <a:t> Institute of Technology, IN, USA    † University of North Texas, TX, USA.    ‡ Yeshiva University, NJ, USA    </a:t>
                </a:r>
                <a14:m>
                  <m:oMath xmlns:m="http://schemas.openxmlformats.org/officeDocument/2006/math">
                    <m:r>
                      <a:rPr lang="en-US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△ </m:t>
                    </m:r>
                  </m:oMath>
                </a14:m>
                <a:r>
                  <a:rPr lang="en-US" sz="2200" dirty="0"/>
                  <a:t>University of Massachusetts Dartmouth, MA, USA   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 </m:t>
                    </m:r>
                  </m:oMath>
                </a14:m>
                <a:r>
                  <a:rPr lang="en-US" sz="2200" dirty="0"/>
                  <a:t>Macau University of Science and Technology, Macao, China</a:t>
                </a:r>
              </a:p>
            </p:txBody>
          </p:sp>
        </mc:Choice>
        <mc:Fallback xmlns="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9CEC7596-DDA8-E94F-8600-632DB4FACD8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1970468" y="3602038"/>
                <a:ext cx="8697532" cy="1758238"/>
              </a:xfrm>
              <a:blipFill>
                <a:blip r:embed="rId3"/>
                <a:stretch>
                  <a:fillRect t="-4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998890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3A3C9C0-8E3C-A7AA-E208-B8E3BF26FD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7017" y="1315349"/>
            <a:ext cx="10686783" cy="4550791"/>
          </a:xfrm>
        </p:spPr>
        <p:txBody>
          <a:bodyPr/>
          <a:lstStyle/>
          <a:p>
            <a:r>
              <a:rPr lang="en-US" dirty="0"/>
              <a:t>Given the feature map MIM, we can computer Bird’s-eye View Feature Transform (BVFT) descriptors [1] for all </a:t>
            </a:r>
            <a:r>
              <a:rPr lang="en-US" dirty="0" err="1"/>
              <a:t>keypoints</a:t>
            </a:r>
            <a:r>
              <a:rPr lang="en-US" dirty="0"/>
              <a:t> (similar to SIFT).</a:t>
            </a:r>
          </a:p>
          <a:p>
            <a:r>
              <a:rPr lang="en-US" dirty="0"/>
              <a:t>With the paired </a:t>
            </a:r>
            <a:r>
              <a:rPr lang="en-US" dirty="0" err="1"/>
              <a:t>keypoints</a:t>
            </a:r>
            <a:r>
              <a:rPr lang="en-US" dirty="0"/>
              <a:t> in pairs, we employ the </a:t>
            </a:r>
            <a:r>
              <a:rPr lang="en-US" dirty="0" err="1"/>
              <a:t>RANdom</a:t>
            </a:r>
            <a:r>
              <a:rPr lang="en-US" dirty="0"/>
              <a:t> </a:t>
            </a:r>
            <a:r>
              <a:rPr lang="en-US" dirty="0" err="1"/>
              <a:t>SAmple</a:t>
            </a:r>
            <a:r>
              <a:rPr lang="en-US" dirty="0"/>
              <a:t> Consensus (RANSAC) algorithm to estimate the relative pose between the two images.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CCBA163-4ED0-E04B-FA1A-CD4A80CE331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F44793-2DDF-C546-9532-032DF1D9F9EB}" type="slidenum">
              <a:rPr lang="en-US" smtClean="0"/>
              <a:t>9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C872946-389D-84AC-4310-F1CF63997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Stage 1: BV Image Matching (</a:t>
            </a:r>
            <a:r>
              <a:rPr lang="en-US" dirty="0" err="1"/>
              <a:t>cnt</a:t>
            </a:r>
            <a:r>
              <a:rPr lang="en-US" dirty="0"/>
              <a:t>.)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5D8FF5-D536-44D6-1A7F-CC640C6D90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BB-Align, ICDCS 2024’, Song et al.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BC48C6-5912-FB7B-C10C-1E7A699E6842}"/>
              </a:ext>
            </a:extLst>
          </p:cNvPr>
          <p:cNvSpPr txBox="1"/>
          <p:nvPr/>
        </p:nvSpPr>
        <p:spPr>
          <a:xfrm>
            <a:off x="349363" y="5663982"/>
            <a:ext cx="327391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1" dirty="0">
                <a:latin typeface="+mj-lt"/>
              </a:rPr>
              <a:t>[1] L. Luo, S. Cao, B. Han, H.-L. Shen, and J. Li, “</a:t>
            </a:r>
            <a:r>
              <a:rPr lang="en-US" sz="1100" i="1" dirty="0" err="1">
                <a:latin typeface="+mj-lt"/>
              </a:rPr>
              <a:t>Bvmatch</a:t>
            </a:r>
            <a:r>
              <a:rPr lang="en-US" sz="1100" i="1" dirty="0">
                <a:latin typeface="+mj-lt"/>
              </a:rPr>
              <a:t>: Lidar-based place recognition using bird’s-eye view images,” IEEE Robotics and Automation Letters, 2021.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1AC5A09-EF7D-64A0-A99A-6B206315C6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3281" y="2999330"/>
            <a:ext cx="6775361" cy="349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637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AA3819F-26E0-8DA1-2EBC-BA5345B9F5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73378"/>
            <a:ext cx="10515600" cy="4550791"/>
          </a:xfrm>
        </p:spPr>
        <p:txBody>
          <a:bodyPr/>
          <a:lstStyle/>
          <a:p>
            <a:r>
              <a:rPr lang="en-US" dirty="0"/>
              <a:t>LiDAR self-motion distortion: When the car is moving, each point is not measured at the same location, thus causing distortion.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E3B6B7B-18D5-8AE8-9428-F9ECA8BD946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F44793-2DDF-C546-9532-032DF1D9F9EB}" type="slidenum">
              <a:rPr lang="en-US" smtClean="0"/>
              <a:t>10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B5DC1AC-74B8-8F50-B61D-E36339E99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Stage 2: Motivation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818057-F35B-DC46-A899-1F6C4985FC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BB-Align, ICDCS 2024’, Song et al.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DD36DD-4F2B-0D3F-2491-EB52AA80BD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90066"/>
            <a:ext cx="7059948" cy="349455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4510DC5-1A23-4301-F953-42589D07AD1C}"/>
              </a:ext>
            </a:extLst>
          </p:cNvPr>
          <p:cNvSpPr txBox="1"/>
          <p:nvPr/>
        </p:nvSpPr>
        <p:spPr>
          <a:xfrm>
            <a:off x="1259851" y="5552825"/>
            <a:ext cx="651898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The 3-D bounding boxes, indicated in blue and red, highlight objects (cars) detected by different cars.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C60F461-B35B-3DD4-FE30-543EBD4D11F1}"/>
              </a:ext>
            </a:extLst>
          </p:cNvPr>
          <p:cNvSpPr txBox="1"/>
          <p:nvPr/>
        </p:nvSpPr>
        <p:spPr>
          <a:xfrm>
            <a:off x="7898148" y="2526466"/>
            <a:ext cx="3802621" cy="224676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dirty="0"/>
              <a:t>Large static landmarks (buildings, trees) are aligned, but the moving objects (vehicles) are not.</a:t>
            </a:r>
          </a:p>
        </p:txBody>
      </p:sp>
    </p:spTree>
    <p:extLst>
      <p:ext uri="{BB962C8B-B14F-4D97-AF65-F5344CB8AC3E}">
        <p14:creationId xmlns:p14="http://schemas.microsoft.com/office/powerpoint/2010/main" val="3367688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9" grpId="0"/>
      <p:bldP spid="1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832C7C7-0856-FD13-7D6E-AB4A3C5E3B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69592"/>
            <a:ext cx="10649755" cy="4550791"/>
          </a:xfrm>
        </p:spPr>
        <p:txBody>
          <a:bodyPr/>
          <a:lstStyle/>
          <a:p>
            <a:r>
              <a:rPr lang="en-US" dirty="0"/>
              <a:t>Given the coarsely aligned images, we use the </a:t>
            </a:r>
            <a:r>
              <a:rPr lang="en-US" b="1" dirty="0"/>
              <a:t>vertices</a:t>
            </a:r>
            <a:r>
              <a:rPr lang="en-US" dirty="0"/>
              <a:t> of the detected objects (cars) as common observations for further alignment by running RANSAC again.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F62BEC3-5E90-5570-6CAC-B61A7259B47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F44793-2DDF-C546-9532-032DF1D9F9EB}" type="slidenum">
              <a:rPr lang="en-US" smtClean="0"/>
              <a:t>11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1730456-FAD8-FDAD-50B7-58A976506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Stage 2: Object Bounding Box Alignment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0A1065-38AA-6BE0-73DE-D88E647EAC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BB-Align, ICDCS 2024’, Song et al.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E5473E9-EEC1-6CCE-83C4-C6982D6456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6876" y="2833372"/>
            <a:ext cx="7772400" cy="2888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1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0E4F8EE-A93F-9FD9-B843-353140D76E0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Dataset: the only real-world V2V dataset, V2V4Real. We selected 12K frames out of the total 20K, focusing on those where at least </a:t>
                </a:r>
                <a:r>
                  <a:rPr lang="en-US" b="1" dirty="0"/>
                  <a:t>two common cars are observed</a:t>
                </a:r>
                <a:r>
                  <a:rPr lang="en-US" dirty="0"/>
                  <a:t> by both vehicles</a:t>
                </a:r>
              </a:p>
              <a:p>
                <a:r>
                  <a:rPr lang="en-US" dirty="0"/>
                  <a:t>Model setup: </a:t>
                </a:r>
              </a:p>
              <a:p>
                <a:pPr lvl="1"/>
                <a:r>
                  <a:rPr lang="en-US" dirty="0"/>
                  <a:t>BV image match in written C++ integrated into codebase of V2V4Real. </a:t>
                </a:r>
              </a:p>
              <a:p>
                <a:pPr lvl="1"/>
                <a:r>
                  <a:rPr lang="en-US" dirty="0"/>
                  <a:t>Object detection models: </a:t>
                </a:r>
                <a:r>
                  <a:rPr lang="en-US" dirty="0" err="1"/>
                  <a:t>PointPillar</a:t>
                </a:r>
                <a:r>
                  <a:rPr lang="en-US" dirty="0"/>
                  <a:t>-based </a:t>
                </a:r>
                <a:r>
                  <a:rPr lang="en-US" b="1" i="1" u="sng" dirty="0"/>
                  <a:t>F-Cooper</a:t>
                </a:r>
                <a:r>
                  <a:rPr lang="en-US" dirty="0"/>
                  <a:t> and the self-attention-enhanced </a:t>
                </a:r>
                <a:r>
                  <a:rPr lang="en-US" b="1" i="1" u="sng" dirty="0" err="1"/>
                  <a:t>coBEVT</a:t>
                </a:r>
                <a:endParaRPr lang="en-US" b="1" i="1" u="sng" dirty="0"/>
              </a:p>
              <a:p>
                <a:r>
                  <a:rPr lang="en-US" dirty="0"/>
                  <a:t>Metrics: </a:t>
                </a:r>
              </a:p>
              <a:p>
                <a:pPr lvl="1"/>
                <a:r>
                  <a:rPr lang="en-US" b="1" dirty="0"/>
                  <a:t>Translation Error</a:t>
                </a:r>
                <a:r>
                  <a:rPr lang="en-US" dirty="0"/>
                  <a:t>: the absolute error of positional shift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dirty="0"/>
                  <a:t>,</a:t>
                </a:r>
              </a:p>
              <a:p>
                <a:pPr lvl="1"/>
                <a:r>
                  <a:rPr lang="en-US" b="1" dirty="0"/>
                  <a:t>Rotation Error: </a:t>
                </a:r>
                <a:r>
                  <a:rPr lang="en-US" dirty="0"/>
                  <a:t>the absolute angular difference </a:t>
                </a:r>
                <a:r>
                  <a:rPr lang="el-GR" dirty="0"/>
                  <a:t>α.</a:t>
                </a:r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0E4F8EE-A93F-9FD9-B843-353140D76E0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228" r="-4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32457DB-87A5-76E2-A2C2-4A39727A6B0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F44793-2DDF-C546-9532-032DF1D9F9EB}" type="slidenum">
              <a:rPr lang="en-US" smtClean="0"/>
              <a:t>12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284AA67-4EBF-A0B3-527D-5D845FF3B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Evaluation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760B56-903D-A301-68D0-296E730A22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BB-Align, ICDCS 2024’, Song et al.</a:t>
            </a:r>
            <a:endParaRPr lang="en-US" dirty="0"/>
          </a:p>
        </p:txBody>
      </p:sp>
      <p:pic>
        <p:nvPicPr>
          <p:cNvPr id="1026" name="Picture 2" descr="Pytorch logo - Social media &amp; Logos Icons">
            <a:extLst>
              <a:ext uri="{FF2B5EF4-FFF2-40B4-BE49-F238E27FC236}">
                <a16:creationId xmlns:a16="http://schemas.microsoft.com/office/drawing/2014/main" id="{775E8D4F-3430-45A1-8FBF-64EC8BE1D2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0131" y="698640"/>
            <a:ext cx="1553783" cy="776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++ - Wikipedia">
            <a:extLst>
              <a:ext uri="{FF2B5EF4-FFF2-40B4-BE49-F238E27FC236}">
                <a16:creationId xmlns:a16="http://schemas.microsoft.com/office/drawing/2014/main" id="{8912FA00-11AB-DF5C-B626-61743F53D9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4584" y="698640"/>
            <a:ext cx="692021" cy="776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4911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D061C7D-96EE-9B6B-3B02-7C87392C2D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93145"/>
            <a:ext cx="10515600" cy="886529"/>
          </a:xfrm>
        </p:spPr>
        <p:txBody>
          <a:bodyPr>
            <a:normAutofit/>
          </a:bodyPr>
          <a:lstStyle/>
          <a:p>
            <a:r>
              <a:rPr lang="en-US" sz="2400" dirty="0"/>
              <a:t>Compared to VIPS[1]: The only other non-training, plug-and-play method, which is based on graph matching.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6369C05-D452-75EC-8434-902F5D20E88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F44793-2DDF-C546-9532-032DF1D9F9EB}" type="slidenum">
              <a:rPr lang="en-US" smtClean="0"/>
              <a:t>13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E84703F-C88F-32B1-1E91-2C684ACD8E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Accuracy Study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FE6F66-E901-0E94-9D72-2422976236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BB-Align, ICDCS 2024’, Song et al.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362D7A-1226-F005-D87E-D5BC9803F9F6}"/>
              </a:ext>
            </a:extLst>
          </p:cNvPr>
          <p:cNvSpPr txBox="1"/>
          <p:nvPr/>
        </p:nvSpPr>
        <p:spPr>
          <a:xfrm>
            <a:off x="619346" y="6061988"/>
            <a:ext cx="1095330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i="1" dirty="0">
                <a:latin typeface="+mj-lt"/>
              </a:rPr>
              <a:t>S. Shi, J. Cui, Z. Jiang, Z. Yan, G. Xing, J. </a:t>
            </a:r>
            <a:r>
              <a:rPr lang="en-US" sz="1100" i="1" dirty="0" err="1">
                <a:latin typeface="+mj-lt"/>
              </a:rPr>
              <a:t>Niu</a:t>
            </a:r>
            <a:r>
              <a:rPr lang="en-US" sz="1100" i="1" dirty="0">
                <a:latin typeface="+mj-lt"/>
              </a:rPr>
              <a:t>, and Z. Ouyang, “</a:t>
            </a:r>
            <a:r>
              <a:rPr lang="en-US" sz="1100" i="1" dirty="0" err="1">
                <a:latin typeface="+mj-lt"/>
              </a:rPr>
              <a:t>Vips</a:t>
            </a:r>
            <a:r>
              <a:rPr lang="en-US" sz="1100" i="1" dirty="0">
                <a:latin typeface="+mj-lt"/>
              </a:rPr>
              <a:t>: real-time perception fusion for infrastructure-assisted autonomous driving,” in Proceedings of the 28th Annual International Conference on Mobile Computing And Networking, </a:t>
            </a:r>
            <a:r>
              <a:rPr lang="en-US" sz="1100" i="1" dirty="0" err="1">
                <a:latin typeface="+mj-lt"/>
              </a:rPr>
              <a:t>MobiCom</a:t>
            </a:r>
            <a:r>
              <a:rPr lang="en-US" sz="1100" i="1" dirty="0">
                <a:latin typeface="+mj-lt"/>
              </a:rPr>
              <a:t> ’22.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853562E-DB43-169C-5F6F-E3BE8AC975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9021" y="2063129"/>
            <a:ext cx="5175398" cy="3411263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5DDA6A42-FD39-D3D6-0CDC-DCB4AFC62519}"/>
              </a:ext>
            </a:extLst>
          </p:cNvPr>
          <p:cNvGrpSpPr/>
          <p:nvPr/>
        </p:nvGrpSpPr>
        <p:grpSpPr>
          <a:xfrm>
            <a:off x="3333796" y="2777605"/>
            <a:ext cx="621516" cy="667426"/>
            <a:chOff x="1154121" y="2761574"/>
            <a:chExt cx="621516" cy="667426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1DB05175-018A-5E32-F42D-80791AB68DD3}"/>
                </a:ext>
              </a:extLst>
            </p:cNvPr>
            <p:cNvCxnSpPr>
              <a:cxnSpLocks/>
            </p:cNvCxnSpPr>
            <p:nvPr/>
          </p:nvCxnSpPr>
          <p:spPr>
            <a:xfrm>
              <a:off x="1446028" y="3104707"/>
              <a:ext cx="329609" cy="324293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EF90DFD-3368-FEFA-9FD0-02720BF9F65C}"/>
                </a:ext>
              </a:extLst>
            </p:cNvPr>
            <p:cNvSpPr txBox="1"/>
            <p:nvPr/>
          </p:nvSpPr>
          <p:spPr>
            <a:xfrm>
              <a:off x="1154121" y="2761574"/>
              <a:ext cx="5838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62%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917A68D-D3B7-C709-2184-05D35E9A6FF9}"/>
              </a:ext>
            </a:extLst>
          </p:cNvPr>
          <p:cNvGrpSpPr/>
          <p:nvPr/>
        </p:nvGrpSpPr>
        <p:grpSpPr>
          <a:xfrm>
            <a:off x="3955312" y="3484980"/>
            <a:ext cx="603534" cy="577570"/>
            <a:chOff x="1775637" y="2851430"/>
            <a:chExt cx="603534" cy="577570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E30906FB-0E1D-57A4-CC0E-628C7008471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75637" y="3151241"/>
              <a:ext cx="233467" cy="277759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3C9F78A-9560-CA24-8EB0-ADF7DCB3DE76}"/>
                </a:ext>
              </a:extLst>
            </p:cNvPr>
            <p:cNvSpPr txBox="1"/>
            <p:nvPr/>
          </p:nvSpPr>
          <p:spPr>
            <a:xfrm>
              <a:off x="1795357" y="2851430"/>
              <a:ext cx="5838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30%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15681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588097D-4610-768A-1D63-5E6094804BE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F44793-2DDF-C546-9532-032DF1D9F9EB}" type="slidenum">
              <a:rPr lang="en-US" smtClean="0"/>
              <a:t>14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D48BD81-009C-D922-30E5-EE74A3C88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Impact Factors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09718B-1407-4A3C-529C-D33E70B062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BB-Align, ICDCS 2024’, Song et al.</a:t>
            </a:r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FF0828E3-A323-19BA-891F-8458C39E76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2969" y="1154112"/>
            <a:ext cx="6182246" cy="4191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579D0BB-C7CF-D871-4DA6-086E2838CE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1483" y="1475532"/>
            <a:ext cx="5497232" cy="390303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04E0D7F-9FD2-045B-F761-E9DC1E04F795}"/>
              </a:ext>
            </a:extLst>
          </p:cNvPr>
          <p:cNvSpPr txBox="1"/>
          <p:nvPr/>
        </p:nvSpPr>
        <p:spPr>
          <a:xfrm>
            <a:off x="236876" y="5473055"/>
            <a:ext cx="11701840" cy="830997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Stage 1 (BV Image Matching) is sensitive to distance. Stage 2(Box Alignment) is largely determined by co-visible cars. </a:t>
            </a:r>
          </a:p>
        </p:txBody>
      </p:sp>
    </p:spTree>
    <p:extLst>
      <p:ext uri="{BB962C8B-B14F-4D97-AF65-F5344CB8AC3E}">
        <p14:creationId xmlns:p14="http://schemas.microsoft.com/office/powerpoint/2010/main" val="1554383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C15CA26-32D3-E184-17C9-BD848E107C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445755"/>
            <a:ext cx="10571380" cy="2345186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6F5702A-8476-2120-DCAA-B2D1B5E1AC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incorporate the proposed method into various fusion techniques and examine the differences compared to not using it.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DD67BB-8A2B-8A49-513B-D8A47703F8C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F44793-2DDF-C546-9532-032DF1D9F9EB}" type="slidenum">
              <a:rPr lang="en-US" smtClean="0"/>
              <a:t>15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9A851AB-E173-BCDC-816F-3922901AA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Objection Detection Improvement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937AA4-749F-0C6B-07A4-59DD6E7513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BB-Align, ICDCS 2024’, Song et al.</a:t>
            </a:r>
            <a:endParaRPr lang="en-US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48E9DC79-77C7-7BDD-6F97-59ECB6869D6E}"/>
              </a:ext>
            </a:extLst>
          </p:cNvPr>
          <p:cNvSpPr/>
          <p:nvPr/>
        </p:nvSpPr>
        <p:spPr>
          <a:xfrm>
            <a:off x="2743200" y="3362129"/>
            <a:ext cx="888642" cy="22663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89F8912F-AB56-7FB8-3946-2D57CA0E9D04}"/>
              </a:ext>
            </a:extLst>
          </p:cNvPr>
          <p:cNvSpPr/>
          <p:nvPr/>
        </p:nvSpPr>
        <p:spPr>
          <a:xfrm>
            <a:off x="6888051" y="3349866"/>
            <a:ext cx="888642" cy="22663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E483B37-34CD-FE4E-964B-4B3D5BCAF0F4}"/>
              </a:ext>
            </a:extLst>
          </p:cNvPr>
          <p:cNvSpPr/>
          <p:nvPr/>
        </p:nvSpPr>
        <p:spPr>
          <a:xfrm>
            <a:off x="3758484" y="3090930"/>
            <a:ext cx="888642" cy="128788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5AF39FA2-9829-F257-B795-168681909508}"/>
              </a:ext>
            </a:extLst>
          </p:cNvPr>
          <p:cNvSpPr/>
          <p:nvPr/>
        </p:nvSpPr>
        <p:spPr>
          <a:xfrm>
            <a:off x="7929092" y="3073613"/>
            <a:ext cx="888642" cy="128788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88AE03-D5AC-2923-DDE4-9DD861D3AED8}"/>
              </a:ext>
            </a:extLst>
          </p:cNvPr>
          <p:cNvSpPr txBox="1"/>
          <p:nvPr/>
        </p:nvSpPr>
        <p:spPr>
          <a:xfrm>
            <a:off x="582643" y="4884589"/>
            <a:ext cx="11082493" cy="46166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400" dirty="0"/>
              <a:t>The improvement is significant in all cases, with nearly a 2x gain in the early fusion case.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680BEF4-31C1-3089-49F0-D90872A8ED5D}"/>
              </a:ext>
            </a:extLst>
          </p:cNvPr>
          <p:cNvSpPr txBox="1"/>
          <p:nvPr/>
        </p:nvSpPr>
        <p:spPr>
          <a:xfrm>
            <a:off x="1275008" y="5527546"/>
            <a:ext cx="9807484" cy="707886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000" dirty="0"/>
              <a:t>Notably, the improvement in the close-range scenarios (0-30m) is even more exciting, with </a:t>
            </a:r>
            <a:r>
              <a:rPr lang="en-US" sz="2000" dirty="0" err="1"/>
              <a:t>AP@IoU</a:t>
            </a:r>
            <a:r>
              <a:rPr lang="en-US" sz="2000" dirty="0"/>
              <a:t>=0.5 scores across all methods exceeding 60.0, and some reaching above 70.0.</a:t>
            </a:r>
          </a:p>
        </p:txBody>
      </p:sp>
    </p:spTree>
    <p:extLst>
      <p:ext uri="{BB962C8B-B14F-4D97-AF65-F5344CB8AC3E}">
        <p14:creationId xmlns:p14="http://schemas.microsoft.com/office/powerpoint/2010/main" val="3331701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C8FC4-8578-BE46-BB3B-5665500DF0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Summary and 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025C49-901E-4442-8E72-9FABCE1391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9593"/>
            <a:ext cx="10515600" cy="3556200"/>
          </a:xfrm>
        </p:spPr>
        <p:txBody>
          <a:bodyPr>
            <a:normAutofit/>
          </a:bodyPr>
          <a:lstStyle/>
          <a:p>
            <a:r>
              <a:rPr lang="en-US" dirty="0"/>
              <a:t>We introduce BB-Align, a lightweight, two-stage pose recovery framework tailored for V2V cooperative perception. </a:t>
            </a:r>
          </a:p>
          <a:p>
            <a:r>
              <a:rPr lang="en-US" dirty="0"/>
              <a:t>Utilizing Bird’s-eye View (BV) images and object bounding boxes, the framework accurately estimates the relative pose between two cars while minimizing communication costs.</a:t>
            </a:r>
          </a:p>
          <a:p>
            <a:r>
              <a:rPr lang="en-US" dirty="0"/>
              <a:t>Designed as a non-training-based</a:t>
            </a:r>
            <a:r>
              <a:rPr lang="en-US"/>
              <a:t>, plug-and-play </a:t>
            </a:r>
            <a:r>
              <a:rPr lang="en-US" dirty="0"/>
              <a:t>module, BB-Align integrates seamlessly with existing V2V systems.</a:t>
            </a:r>
          </a:p>
          <a:p>
            <a:r>
              <a:rPr lang="en-US" dirty="0"/>
              <a:t>Future work includes exploring enhancements in time efficiency.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DC9CFC-EFD9-E604-A634-8674543D1E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BB-Align, ICDCS 2024’, Song et al.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F98932-E0F9-DEAF-4890-F895700B428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F44793-2DDF-C546-9532-032DF1D9F9EB}" type="slidenum">
              <a:rPr lang="en-US" smtClean="0"/>
              <a:t>16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083AA01-9E55-4DB5-E0EB-0EEB87B22C69}"/>
              </a:ext>
            </a:extLst>
          </p:cNvPr>
          <p:cNvSpPr/>
          <p:nvPr/>
        </p:nvSpPr>
        <p:spPr>
          <a:xfrm>
            <a:off x="1834369" y="5125793"/>
            <a:ext cx="339746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Questions?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7CF04B-CA13-B80D-3711-34B07C4D2545}"/>
              </a:ext>
            </a:extLst>
          </p:cNvPr>
          <p:cNvSpPr txBox="1"/>
          <p:nvPr/>
        </p:nvSpPr>
        <p:spPr>
          <a:xfrm>
            <a:off x="7112500" y="5486168"/>
            <a:ext cx="2643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hlinkClick r:id="rId2"/>
              </a:rPr>
              <a:t>song3@rose-hulman.edu</a:t>
            </a:r>
            <a:r>
              <a:rPr lang="en-US" i="1" dirty="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ED28E3-9E15-1F81-B2F0-DB5BB1AFF7EE}"/>
              </a:ext>
            </a:extLst>
          </p:cNvPr>
          <p:cNvSpPr txBox="1"/>
          <p:nvPr/>
        </p:nvSpPr>
        <p:spPr>
          <a:xfrm>
            <a:off x="5770466" y="5486168"/>
            <a:ext cx="13420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>
                <a:solidFill>
                  <a:schemeClr val="accent1"/>
                </a:solidFill>
              </a:rPr>
              <a:t>Lixing</a:t>
            </a:r>
            <a:r>
              <a:rPr lang="en-US" sz="2000" dirty="0">
                <a:solidFill>
                  <a:schemeClr val="accent1"/>
                </a:solidFill>
              </a:rPr>
              <a:t> Song</a:t>
            </a:r>
          </a:p>
        </p:txBody>
      </p:sp>
    </p:spTree>
    <p:extLst>
      <p:ext uri="{BB962C8B-B14F-4D97-AF65-F5344CB8AC3E}">
        <p14:creationId xmlns:p14="http://schemas.microsoft.com/office/powerpoint/2010/main" val="1718507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  <p:bldP spid="7" grpId="0"/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7D50F-540A-7448-BD1B-B1C881E74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Background &amp; 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54E789-0EA4-1A48-85BE-A781AFC5E3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152330" cy="4351338"/>
          </a:xfrm>
        </p:spPr>
        <p:txBody>
          <a:bodyPr>
            <a:normAutofit/>
          </a:bodyPr>
          <a:lstStyle/>
          <a:p>
            <a:r>
              <a:rPr lang="en-US" dirty="0"/>
              <a:t>Traditional autonomous driving systems can be limited by the inherent constraints of single-vehicle perception systems, such as:</a:t>
            </a:r>
          </a:p>
          <a:p>
            <a:pPr lvl="1"/>
            <a:r>
              <a:rPr lang="en-US" dirty="0"/>
              <a:t>Short range</a:t>
            </a:r>
          </a:p>
          <a:p>
            <a:pPr lvl="1"/>
            <a:r>
              <a:rPr lang="en-US" dirty="0"/>
              <a:t>Occlusions (blocking of the line of sight)</a:t>
            </a:r>
          </a:p>
          <a:p>
            <a:r>
              <a:rPr lang="en-US" dirty="0"/>
              <a:t>By integrating </a:t>
            </a:r>
            <a:r>
              <a:rPr lang="en-US" b="1" dirty="0"/>
              <a:t>distributed computing</a:t>
            </a:r>
            <a:r>
              <a:rPr lang="en-US" dirty="0"/>
              <a:t> into autonomous driving, </a:t>
            </a:r>
            <a:r>
              <a:rPr lang="en-US" b="1" dirty="0"/>
              <a:t>cooperative perception</a:t>
            </a:r>
            <a:r>
              <a:rPr lang="en-US" dirty="0"/>
              <a:t> offers a viable solution to address these limitations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4A278F-1FB8-95F1-AB38-64729CD710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BB-Align, ICDCS 2024’, Song et al.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7B4EB6-E3C0-9ACA-CF51-F9251B7CF4D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F44793-2DDF-C546-9532-032DF1D9F9EB}" type="slidenum">
              <a:rPr lang="en-US" smtClean="0"/>
              <a:t>1</a:t>
            </a:fld>
            <a:endParaRPr lang="en-US"/>
          </a:p>
        </p:txBody>
      </p:sp>
      <p:pic>
        <p:nvPicPr>
          <p:cNvPr id="14" name="Picture 13" descr="A parking lot with cars and text&#10;&#10;Description automatically generated">
            <a:extLst>
              <a:ext uri="{FF2B5EF4-FFF2-40B4-BE49-F238E27FC236}">
                <a16:creationId xmlns:a16="http://schemas.microsoft.com/office/drawing/2014/main" id="{E1DE9E1D-DBFB-49FA-4CE4-F71819C069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0530" y="884326"/>
            <a:ext cx="3840010" cy="2371771"/>
          </a:xfrm>
          <a:prstGeom prst="rect">
            <a:avLst/>
          </a:prstGeom>
        </p:spPr>
      </p:pic>
      <p:pic>
        <p:nvPicPr>
          <p:cNvPr id="16" name="Picture 15" descr="A aerial view of a parking lot&#10;&#10;Description automatically generated">
            <a:extLst>
              <a:ext uri="{FF2B5EF4-FFF2-40B4-BE49-F238E27FC236}">
                <a16:creationId xmlns:a16="http://schemas.microsoft.com/office/drawing/2014/main" id="{78E0FA13-E27C-BAE0-6C1B-4421FC3026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0531" y="3429000"/>
            <a:ext cx="3840009" cy="237177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ECFDCCE-6DF9-AF4E-65AC-302BEB61C67D}"/>
              </a:ext>
            </a:extLst>
          </p:cNvPr>
          <p:cNvSpPr txBox="1"/>
          <p:nvPr/>
        </p:nvSpPr>
        <p:spPr>
          <a:xfrm>
            <a:off x="8862955" y="5973673"/>
            <a:ext cx="27152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latin typeface="+mj-lt"/>
              </a:rPr>
              <a:t>*Credit to </a:t>
            </a:r>
            <a:r>
              <a:rPr lang="en-US" sz="1400" i="1" dirty="0" err="1">
                <a:latin typeface="+mj-lt"/>
              </a:rPr>
              <a:t>Coopernaut</a:t>
            </a:r>
            <a:r>
              <a:rPr lang="en-US" sz="1400" i="1" dirty="0">
                <a:latin typeface="+mj-lt"/>
              </a:rPr>
              <a:t> (</a:t>
            </a:r>
            <a:r>
              <a:rPr lang="en-US" sz="1400" b="0" i="1" dirty="0">
                <a:effectLst/>
                <a:highlight>
                  <a:srgbClr val="FFFFFF"/>
                </a:highlight>
                <a:latin typeface="+mj-lt"/>
              </a:rPr>
              <a:t>CVPR 2022)</a:t>
            </a:r>
            <a:endParaRPr lang="en-US" sz="1400" i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12591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3EDB6B9-A54F-A3EF-7D7B-32573159A7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5587" y="1706880"/>
            <a:ext cx="5260825" cy="4968557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C54DF90-C301-4D0F-B4DB-F6FE0DF58B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3544" y="1289176"/>
            <a:ext cx="10515600" cy="5087240"/>
          </a:xfrm>
        </p:spPr>
        <p:txBody>
          <a:bodyPr/>
          <a:lstStyle/>
          <a:p>
            <a:r>
              <a:rPr lang="en-US" dirty="0"/>
              <a:t>Cooperative Perception Fusion Mechanisms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E980AF0-F9BC-B20D-A108-3BDEC694A6A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F44793-2DDF-C546-9532-032DF1D9F9EB}" type="slidenum">
              <a:rPr lang="en-US" smtClean="0"/>
              <a:t>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0E996F-5414-94CF-56CD-D7D5B33F0E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BB-Align, ICDCS 2024’, Song et al.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0FB0789-5E3B-EB36-BE77-030EA2DDD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&amp; Motivation (</a:t>
            </a:r>
            <a:r>
              <a:rPr lang="en-US" dirty="0" err="1"/>
              <a:t>cnt</a:t>
            </a:r>
            <a:r>
              <a:rPr lang="en-US" dirty="0"/>
              <a:t>.)</a:t>
            </a:r>
          </a:p>
        </p:txBody>
      </p:sp>
    </p:spTree>
    <p:extLst>
      <p:ext uri="{BB962C8B-B14F-4D97-AF65-F5344CB8AC3E}">
        <p14:creationId xmlns:p14="http://schemas.microsoft.com/office/powerpoint/2010/main" val="22697646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oup 60">
            <a:extLst>
              <a:ext uri="{FF2B5EF4-FFF2-40B4-BE49-F238E27FC236}">
                <a16:creationId xmlns:a16="http://schemas.microsoft.com/office/drawing/2014/main" id="{E51F06A2-8101-11D1-659E-6F700A725753}"/>
              </a:ext>
            </a:extLst>
          </p:cNvPr>
          <p:cNvGrpSpPr/>
          <p:nvPr/>
        </p:nvGrpSpPr>
        <p:grpSpPr>
          <a:xfrm>
            <a:off x="494687" y="4309095"/>
            <a:ext cx="7949725" cy="1967023"/>
            <a:chOff x="787196" y="4434395"/>
            <a:chExt cx="7949725" cy="1967023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360432D6-709E-82F7-0C9C-976003274BFB}"/>
                </a:ext>
              </a:extLst>
            </p:cNvPr>
            <p:cNvSpPr/>
            <p:nvPr/>
          </p:nvSpPr>
          <p:spPr>
            <a:xfrm>
              <a:off x="3388894" y="4434395"/>
              <a:ext cx="5348027" cy="1967023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9" name="Picture 48" descr="A red car with black background&#10;&#10;Description automatically generated">
              <a:extLst>
                <a:ext uri="{FF2B5EF4-FFF2-40B4-BE49-F238E27FC236}">
                  <a16:creationId xmlns:a16="http://schemas.microsoft.com/office/drawing/2014/main" id="{997C7C8B-6508-F311-6361-500CDEDCF0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18055" y="5543066"/>
              <a:ext cx="797259" cy="797259"/>
            </a:xfrm>
            <a:prstGeom prst="rect">
              <a:avLst/>
            </a:prstGeom>
          </p:spPr>
        </p:pic>
        <p:pic>
          <p:nvPicPr>
            <p:cNvPr id="50" name="Picture 49" descr="A yellow car on a black background&#10;&#10;Description automatically generated">
              <a:extLst>
                <a:ext uri="{FF2B5EF4-FFF2-40B4-BE49-F238E27FC236}">
                  <a16:creationId xmlns:a16="http://schemas.microsoft.com/office/drawing/2014/main" id="{E53B37CA-805A-A1D5-F6B0-0FC5A38591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41213" y="4611284"/>
              <a:ext cx="797260" cy="797260"/>
            </a:xfrm>
            <a:prstGeom prst="rect">
              <a:avLst/>
            </a:prstGeom>
          </p:spPr>
        </p:pic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90DFF718-9CC8-F793-A2C2-FFCBF01A1693}"/>
                </a:ext>
              </a:extLst>
            </p:cNvPr>
            <p:cNvCxnSpPr>
              <a:cxnSpLocks/>
              <a:endCxn id="48" idx="3"/>
            </p:cNvCxnSpPr>
            <p:nvPr/>
          </p:nvCxnSpPr>
          <p:spPr>
            <a:xfrm>
              <a:off x="3388897" y="5417907"/>
              <a:ext cx="5348024" cy="0"/>
            </a:xfrm>
            <a:prstGeom prst="line">
              <a:avLst/>
            </a:prstGeom>
            <a:ln w="38100">
              <a:solidFill>
                <a:schemeClr val="accent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BD795F79-3A09-5F08-9235-9A2055AF7236}"/>
                </a:ext>
              </a:extLst>
            </p:cNvPr>
            <p:cNvCxnSpPr>
              <a:cxnSpLocks/>
            </p:cNvCxnSpPr>
            <p:nvPr/>
          </p:nvCxnSpPr>
          <p:spPr>
            <a:xfrm>
              <a:off x="3388897" y="4630676"/>
              <a:ext cx="5348024" cy="0"/>
            </a:xfrm>
            <a:prstGeom prst="line">
              <a:avLst/>
            </a:prstGeom>
            <a:ln w="38100">
              <a:solidFill>
                <a:schemeClr val="accent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077AC50D-0E67-C0B1-1D4A-131AC87DD5BF}"/>
                </a:ext>
              </a:extLst>
            </p:cNvPr>
            <p:cNvCxnSpPr>
              <a:cxnSpLocks/>
            </p:cNvCxnSpPr>
            <p:nvPr/>
          </p:nvCxnSpPr>
          <p:spPr>
            <a:xfrm>
              <a:off x="3388897" y="6282289"/>
              <a:ext cx="5322598" cy="0"/>
            </a:xfrm>
            <a:prstGeom prst="line">
              <a:avLst/>
            </a:prstGeom>
            <a:ln w="38100">
              <a:solidFill>
                <a:schemeClr val="accent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4" name="Picture 53" descr="A yellow car on a black background&#10;&#10;Description automatically generated">
              <a:extLst>
                <a:ext uri="{FF2B5EF4-FFF2-40B4-BE49-F238E27FC236}">
                  <a16:creationId xmlns:a16="http://schemas.microsoft.com/office/drawing/2014/main" id="{027C7DCC-797E-1338-FD17-025F1586316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32874" y="5507588"/>
              <a:ext cx="797260" cy="797260"/>
            </a:xfrm>
            <a:prstGeom prst="rect">
              <a:avLst/>
            </a:prstGeom>
          </p:spPr>
        </p:pic>
        <p:pic>
          <p:nvPicPr>
            <p:cNvPr id="55" name="Picture 54" descr="A yellow car on a black background&#10;&#10;Description automatically generated">
              <a:extLst>
                <a:ext uri="{FF2B5EF4-FFF2-40B4-BE49-F238E27FC236}">
                  <a16:creationId xmlns:a16="http://schemas.microsoft.com/office/drawing/2014/main" id="{B7955AC5-B28D-4E23-6E40-B75A5AABD2D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7070"/>
                      </a14:imgEffect>
                      <a14:imgEffect>
                        <a14:saturation sat="128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047214" y="5543065"/>
              <a:ext cx="797260" cy="797260"/>
            </a:xfrm>
            <a:prstGeom prst="rect">
              <a:avLst/>
            </a:prstGeom>
          </p:spPr>
        </p:pic>
        <p:pic>
          <p:nvPicPr>
            <p:cNvPr id="56" name="Picture 55" descr="A yellow car on a black background&#10;&#10;Description automatically generated">
              <a:extLst>
                <a:ext uri="{FF2B5EF4-FFF2-40B4-BE49-F238E27FC236}">
                  <a16:creationId xmlns:a16="http://schemas.microsoft.com/office/drawing/2014/main" id="{033E65F8-1C25-2693-C44C-D7CB1DF54E8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32899" y="4611284"/>
              <a:ext cx="797260" cy="797260"/>
            </a:xfrm>
            <a:prstGeom prst="rect">
              <a:avLst/>
            </a:prstGeom>
          </p:spPr>
        </p:pic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09804312-1054-145C-0F85-E46DD8DDB780}"/>
                </a:ext>
              </a:extLst>
            </p:cNvPr>
            <p:cNvSpPr/>
            <p:nvPr/>
          </p:nvSpPr>
          <p:spPr>
            <a:xfrm>
              <a:off x="4621039" y="5490197"/>
              <a:ext cx="1065635" cy="888814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78DC6F67-8D07-4C92-2BA3-374274ECEEDA}"/>
                </a:ext>
              </a:extLst>
            </p:cNvPr>
            <p:cNvSpPr txBox="1"/>
            <p:nvPr/>
          </p:nvSpPr>
          <p:spPr>
            <a:xfrm>
              <a:off x="787196" y="5233240"/>
              <a:ext cx="25233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Fused View from Ego Car</a:t>
              </a:r>
            </a:p>
          </p:txBody>
        </p:sp>
        <p:pic>
          <p:nvPicPr>
            <p:cNvPr id="59" name="Picture 58" descr="A yellow car on a black background&#10;&#10;Description automatically generated">
              <a:extLst>
                <a:ext uri="{FF2B5EF4-FFF2-40B4-BE49-F238E27FC236}">
                  <a16:creationId xmlns:a16="http://schemas.microsoft.com/office/drawing/2014/main" id="{F82DB020-90C9-C16F-8AB1-6D47D73BB5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chemeClr val="accent3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7412549" y="5553366"/>
              <a:ext cx="797260" cy="797260"/>
            </a:xfrm>
            <a:prstGeom prst="rect">
              <a:avLst/>
            </a:prstGeom>
          </p:spPr>
        </p:pic>
        <p:pic>
          <p:nvPicPr>
            <p:cNvPr id="60" name="Picture 59" descr="A yellow car on a black background&#10;&#10;Description automatically generated">
              <a:extLst>
                <a:ext uri="{FF2B5EF4-FFF2-40B4-BE49-F238E27FC236}">
                  <a16:creationId xmlns:a16="http://schemas.microsoft.com/office/drawing/2014/main" id="{2C684730-1F79-C9A0-C757-805FBADF084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chemeClr val="accent3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7891426" y="4611284"/>
              <a:ext cx="797260" cy="79726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5B662C9-1FDA-9B43-86B2-683EDCE006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Background &amp; Motivation (</a:t>
            </a:r>
            <a:r>
              <a:rPr lang="en-US" dirty="0" err="1"/>
              <a:t>cnt</a:t>
            </a:r>
            <a:r>
              <a:rPr lang="en-US" dirty="0"/>
              <a:t>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66E96C-09B6-7A47-8FD8-2253BF69E6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415736"/>
            <a:ext cx="10611117" cy="79725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Fusing shared data from other vehicle(s) requires </a:t>
            </a:r>
            <a:r>
              <a:rPr lang="en-US" dirty="0">
                <a:solidFill>
                  <a:srgbClr val="FF0000"/>
                </a:solidFill>
              </a:rPr>
              <a:t>accurate pose information</a:t>
            </a:r>
            <a:r>
              <a:rPr lang="en-US" dirty="0"/>
              <a:t> (location, orientation) to adjust point of view(s).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AD5322-4944-C7EB-D2F4-93600E8A8F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BB-Align, ICDCS 2024’, Song et al.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394F87-B8C5-721C-479B-9583657B315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F44793-2DDF-C546-9532-032DF1D9F9EB}" type="slidenum">
              <a:rPr lang="en-US" smtClean="0"/>
              <a:t>3</a:t>
            </a:fld>
            <a:endParaRPr lang="en-US"/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87220C8A-91CE-A972-6E0D-D5886F44714A}"/>
              </a:ext>
            </a:extLst>
          </p:cNvPr>
          <p:cNvGrpSpPr/>
          <p:nvPr/>
        </p:nvGrpSpPr>
        <p:grpSpPr>
          <a:xfrm>
            <a:off x="531829" y="2167504"/>
            <a:ext cx="3979855" cy="1967023"/>
            <a:chOff x="531829" y="2167504"/>
            <a:chExt cx="3979855" cy="1967023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8756839-253E-AADC-83A6-8795826988AD}"/>
                </a:ext>
              </a:extLst>
            </p:cNvPr>
            <p:cNvSpPr/>
            <p:nvPr/>
          </p:nvSpPr>
          <p:spPr>
            <a:xfrm>
              <a:off x="946330" y="2167504"/>
              <a:ext cx="3565354" cy="1967023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9" descr="A red car with black background&#10;&#10;Description automatically generated">
              <a:extLst>
                <a:ext uri="{FF2B5EF4-FFF2-40B4-BE49-F238E27FC236}">
                  <a16:creationId xmlns:a16="http://schemas.microsoft.com/office/drawing/2014/main" id="{DE151298-AF5B-E3C7-DF60-9BD0084B12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75490" y="3276175"/>
              <a:ext cx="797259" cy="797259"/>
            </a:xfrm>
            <a:prstGeom prst="rect">
              <a:avLst/>
            </a:prstGeom>
          </p:spPr>
        </p:pic>
        <p:pic>
          <p:nvPicPr>
            <p:cNvPr id="15" name="Picture 14" descr="A yellow car on a black background&#10;&#10;Description automatically generated">
              <a:extLst>
                <a:ext uri="{FF2B5EF4-FFF2-40B4-BE49-F238E27FC236}">
                  <a16:creationId xmlns:a16="http://schemas.microsoft.com/office/drawing/2014/main" id="{BEF1486F-F58E-2ED9-00E3-079CD4A32DA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98648" y="2344393"/>
              <a:ext cx="797260" cy="797260"/>
            </a:xfrm>
            <a:prstGeom prst="rect">
              <a:avLst/>
            </a:prstGeom>
          </p:spPr>
        </p:pic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43CF070-1ACE-CAAA-B3E9-A2FFC55DBE6F}"/>
                </a:ext>
              </a:extLst>
            </p:cNvPr>
            <p:cNvCxnSpPr>
              <a:cxnSpLocks/>
            </p:cNvCxnSpPr>
            <p:nvPr/>
          </p:nvCxnSpPr>
          <p:spPr>
            <a:xfrm>
              <a:off x="946332" y="3151016"/>
              <a:ext cx="3455581" cy="0"/>
            </a:xfrm>
            <a:prstGeom prst="line">
              <a:avLst/>
            </a:prstGeom>
            <a:ln w="38100">
              <a:solidFill>
                <a:schemeClr val="accent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1CA857F-39F1-351E-0990-8F3ABE870A68}"/>
                </a:ext>
              </a:extLst>
            </p:cNvPr>
            <p:cNvCxnSpPr>
              <a:cxnSpLocks/>
            </p:cNvCxnSpPr>
            <p:nvPr/>
          </p:nvCxnSpPr>
          <p:spPr>
            <a:xfrm>
              <a:off x="946332" y="2363785"/>
              <a:ext cx="3455581" cy="0"/>
            </a:xfrm>
            <a:prstGeom prst="line">
              <a:avLst/>
            </a:prstGeom>
            <a:ln w="38100">
              <a:solidFill>
                <a:schemeClr val="accent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1110D4F2-B940-C561-C980-1825FA17FDFD}"/>
                </a:ext>
              </a:extLst>
            </p:cNvPr>
            <p:cNvCxnSpPr>
              <a:cxnSpLocks/>
            </p:cNvCxnSpPr>
            <p:nvPr/>
          </p:nvCxnSpPr>
          <p:spPr>
            <a:xfrm>
              <a:off x="946332" y="4015398"/>
              <a:ext cx="3455581" cy="0"/>
            </a:xfrm>
            <a:prstGeom prst="line">
              <a:avLst/>
            </a:prstGeom>
            <a:ln w="38100">
              <a:solidFill>
                <a:schemeClr val="accent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1" name="Picture 20" descr="A yellow car on a black background&#10;&#10;Description automatically generated">
              <a:extLst>
                <a:ext uri="{FF2B5EF4-FFF2-40B4-BE49-F238E27FC236}">
                  <a16:creationId xmlns:a16="http://schemas.microsoft.com/office/drawing/2014/main" id="{73E36B0D-882F-5F5D-79FC-D3A53114641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90309" y="3240697"/>
              <a:ext cx="797260" cy="797260"/>
            </a:xfrm>
            <a:prstGeom prst="rect">
              <a:avLst/>
            </a:prstGeom>
          </p:spPr>
        </p:pic>
        <p:pic>
          <p:nvPicPr>
            <p:cNvPr id="23" name="Picture 22" descr="A yellow car on a black background&#10;&#10;Description automatically generated">
              <a:extLst>
                <a:ext uri="{FF2B5EF4-FFF2-40B4-BE49-F238E27FC236}">
                  <a16:creationId xmlns:a16="http://schemas.microsoft.com/office/drawing/2014/main" id="{95B51D2B-5980-DA12-FA7F-C5ADE38443E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colorTemperature colorTemp="7070"/>
                      </a14:imgEffect>
                      <a14:imgEffect>
                        <a14:saturation sat="128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604649" y="3276174"/>
              <a:ext cx="797260" cy="797260"/>
            </a:xfrm>
            <a:prstGeom prst="rect">
              <a:avLst/>
            </a:prstGeom>
          </p:spPr>
        </p:pic>
        <p:pic>
          <p:nvPicPr>
            <p:cNvPr id="24" name="Picture 23" descr="A yellow car on a black background&#10;&#10;Description automatically generated">
              <a:extLst>
                <a:ext uri="{FF2B5EF4-FFF2-40B4-BE49-F238E27FC236}">
                  <a16:creationId xmlns:a16="http://schemas.microsoft.com/office/drawing/2014/main" id="{56CAA04B-C77E-A7D9-E650-48D9533FFF9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90334" y="2344393"/>
              <a:ext cx="797260" cy="797260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A203009-7069-519A-BE3A-058F7B1472F5}"/>
                </a:ext>
              </a:extLst>
            </p:cNvPr>
            <p:cNvSpPr txBox="1"/>
            <p:nvPr/>
          </p:nvSpPr>
          <p:spPr>
            <a:xfrm rot="16200000">
              <a:off x="-60225" y="2941745"/>
              <a:ext cx="15534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Ego Car’s View</a:t>
              </a: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F69BC7FC-F117-7A48-6C97-6AFD1B5878E4}"/>
              </a:ext>
            </a:extLst>
          </p:cNvPr>
          <p:cNvGrpSpPr/>
          <p:nvPr/>
        </p:nvGrpSpPr>
        <p:grpSpPr>
          <a:xfrm>
            <a:off x="4958161" y="2209792"/>
            <a:ext cx="5214307" cy="1967023"/>
            <a:chOff x="4958161" y="2209792"/>
            <a:chExt cx="5214307" cy="1967023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D4BF42E-4855-6146-6CB2-4F8C6B8DAC0B}"/>
                </a:ext>
              </a:extLst>
            </p:cNvPr>
            <p:cNvSpPr/>
            <p:nvPr/>
          </p:nvSpPr>
          <p:spPr>
            <a:xfrm>
              <a:off x="5306110" y="2209792"/>
              <a:ext cx="4866358" cy="1967023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1" name="Picture 30" descr="A red car with black background&#10;&#10;Description automatically generated">
              <a:extLst>
                <a:ext uri="{FF2B5EF4-FFF2-40B4-BE49-F238E27FC236}">
                  <a16:creationId xmlns:a16="http://schemas.microsoft.com/office/drawing/2014/main" id="{D92C68EE-5F70-4CCD-EA2C-18A90606B5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21535" y="3318424"/>
              <a:ext cx="797259" cy="797259"/>
            </a:xfrm>
            <a:prstGeom prst="rect">
              <a:avLst/>
            </a:prstGeom>
          </p:spPr>
        </p:pic>
        <p:pic>
          <p:nvPicPr>
            <p:cNvPr id="34" name="Picture 33" descr="A yellow car on a black background&#10;&#10;Description automatically generated">
              <a:extLst>
                <a:ext uri="{FF2B5EF4-FFF2-40B4-BE49-F238E27FC236}">
                  <a16:creationId xmlns:a16="http://schemas.microsoft.com/office/drawing/2014/main" id="{26E728DF-71A5-4A4C-CB50-626CDC6FF54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44693" y="2386642"/>
              <a:ext cx="797260" cy="797260"/>
            </a:xfrm>
            <a:prstGeom prst="rect">
              <a:avLst/>
            </a:prstGeom>
          </p:spPr>
        </p:pic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32FD4147-4966-44C4-797A-F1B56F3A00FC}"/>
                </a:ext>
              </a:extLst>
            </p:cNvPr>
            <p:cNvCxnSpPr>
              <a:cxnSpLocks/>
              <a:endCxn id="30" idx="3"/>
            </p:cNvCxnSpPr>
            <p:nvPr/>
          </p:nvCxnSpPr>
          <p:spPr>
            <a:xfrm>
              <a:off x="5413989" y="3193304"/>
              <a:ext cx="4758479" cy="0"/>
            </a:xfrm>
            <a:prstGeom prst="line">
              <a:avLst/>
            </a:prstGeom>
            <a:ln w="38100">
              <a:solidFill>
                <a:schemeClr val="accent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41D54BE-0DA9-0ACE-4874-6E9137CB73FF}"/>
                </a:ext>
              </a:extLst>
            </p:cNvPr>
            <p:cNvCxnSpPr>
              <a:cxnSpLocks/>
            </p:cNvCxnSpPr>
            <p:nvPr/>
          </p:nvCxnSpPr>
          <p:spPr>
            <a:xfrm>
              <a:off x="5413989" y="2406073"/>
              <a:ext cx="4758479" cy="0"/>
            </a:xfrm>
            <a:prstGeom prst="line">
              <a:avLst/>
            </a:prstGeom>
            <a:ln w="38100">
              <a:solidFill>
                <a:schemeClr val="accent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2A4B4296-1985-4D5E-7D9E-E28503F2C7D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13989" y="4055139"/>
              <a:ext cx="4758479" cy="2547"/>
            </a:xfrm>
            <a:prstGeom prst="line">
              <a:avLst/>
            </a:prstGeom>
            <a:ln w="38100">
              <a:solidFill>
                <a:schemeClr val="accent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9" name="Picture 38" descr="A yellow car on a black background&#10;&#10;Description automatically generated">
              <a:extLst>
                <a:ext uri="{FF2B5EF4-FFF2-40B4-BE49-F238E27FC236}">
                  <a16:creationId xmlns:a16="http://schemas.microsoft.com/office/drawing/2014/main" id="{FD1769B3-FABD-337F-1E39-5C7DD636BCF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colorTemperature colorTemp="7070"/>
                      </a14:imgEffect>
                      <a14:imgEffect>
                        <a14:saturation sat="128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350694" y="3318423"/>
              <a:ext cx="797260" cy="797260"/>
            </a:xfrm>
            <a:prstGeom prst="rect">
              <a:avLst/>
            </a:prstGeom>
          </p:spPr>
        </p:pic>
        <p:pic>
          <p:nvPicPr>
            <p:cNvPr id="40" name="Picture 39" descr="A yellow car on a black background&#10;&#10;Description automatically generated">
              <a:extLst>
                <a:ext uri="{FF2B5EF4-FFF2-40B4-BE49-F238E27FC236}">
                  <a16:creationId xmlns:a16="http://schemas.microsoft.com/office/drawing/2014/main" id="{A8183D65-598E-1644-99E2-CA8F354586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36379" y="2386642"/>
              <a:ext cx="797260" cy="797260"/>
            </a:xfrm>
            <a:prstGeom prst="rect">
              <a:avLst/>
            </a:prstGeom>
          </p:spPr>
        </p:pic>
        <p:pic>
          <p:nvPicPr>
            <p:cNvPr id="46" name="Picture 45" descr="A yellow car on a black background&#10;&#10;Description automatically generated">
              <a:extLst>
                <a:ext uri="{FF2B5EF4-FFF2-40B4-BE49-F238E27FC236}">
                  <a16:creationId xmlns:a16="http://schemas.microsoft.com/office/drawing/2014/main" id="{55454C3E-B19A-43F6-A38F-27917AE3CCA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chemeClr val="accent3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8716029" y="3328724"/>
              <a:ext cx="797260" cy="797260"/>
            </a:xfrm>
            <a:prstGeom prst="rect">
              <a:avLst/>
            </a:prstGeom>
          </p:spPr>
        </p:pic>
        <p:pic>
          <p:nvPicPr>
            <p:cNvPr id="47" name="Picture 46" descr="A yellow car on a black background&#10;&#10;Description automatically generated">
              <a:extLst>
                <a:ext uri="{FF2B5EF4-FFF2-40B4-BE49-F238E27FC236}">
                  <a16:creationId xmlns:a16="http://schemas.microsoft.com/office/drawing/2014/main" id="{AE4C61EF-55B3-35F8-AC81-12FBA98F131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chemeClr val="accent3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9194906" y="2386642"/>
              <a:ext cx="797260" cy="797260"/>
            </a:xfrm>
            <a:prstGeom prst="rect">
              <a:avLst/>
            </a:prstGeom>
          </p:spPr>
        </p:pic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213D93FF-5B04-3BF2-B5DB-33522107D7B1}"/>
                </a:ext>
              </a:extLst>
            </p:cNvPr>
            <p:cNvSpPr txBox="1"/>
            <p:nvPr/>
          </p:nvSpPr>
          <p:spPr>
            <a:xfrm rot="16200000">
              <a:off x="4263515" y="3011893"/>
              <a:ext cx="17586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Other Car’s View</a:t>
              </a:r>
            </a:p>
          </p:txBody>
        </p:sp>
      </p:grp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82992818-1A2B-EE2B-5069-AE8030CA8871}"/>
              </a:ext>
            </a:extLst>
          </p:cNvPr>
          <p:cNvCxnSpPr/>
          <p:nvPr/>
        </p:nvCxnSpPr>
        <p:spPr>
          <a:xfrm>
            <a:off x="6441483" y="3600005"/>
            <a:ext cx="1351745" cy="0"/>
          </a:xfrm>
          <a:prstGeom prst="straightConnector1">
            <a:avLst/>
          </a:prstGeom>
          <a:ln w="38100">
            <a:solidFill>
              <a:srgbClr val="92D050"/>
            </a:solidFill>
            <a:prstDash val="sysDash"/>
            <a:headEnd type="triangle"/>
            <a:tailEnd type="triangle"/>
          </a:ln>
          <a:effectLst>
            <a:glow rad="139700">
              <a:schemeClr val="accent6">
                <a:satMod val="175000"/>
                <a:alpha val="40000"/>
              </a:schemeClr>
            </a:glow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4ADACC0F-989B-B787-D4C7-6141182724EB}"/>
              </a:ext>
            </a:extLst>
          </p:cNvPr>
          <p:cNvCxnSpPr/>
          <p:nvPr/>
        </p:nvCxnSpPr>
        <p:spPr>
          <a:xfrm>
            <a:off x="4913108" y="5813013"/>
            <a:ext cx="1351745" cy="0"/>
          </a:xfrm>
          <a:prstGeom prst="straightConnector1">
            <a:avLst/>
          </a:prstGeom>
          <a:ln w="38100">
            <a:solidFill>
              <a:srgbClr val="92D050"/>
            </a:solidFill>
            <a:prstDash val="sysDash"/>
            <a:headEnd type="triangle"/>
            <a:tailEnd type="triangle"/>
          </a:ln>
          <a:effectLst>
            <a:glow rad="139700">
              <a:schemeClr val="accent6">
                <a:satMod val="175000"/>
                <a:alpha val="40000"/>
              </a:schemeClr>
            </a:glow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E776DD0-3E0E-12A4-34C2-BB45CC639D03}"/>
              </a:ext>
            </a:extLst>
          </p:cNvPr>
          <p:cNvGrpSpPr/>
          <p:nvPr/>
        </p:nvGrpSpPr>
        <p:grpSpPr>
          <a:xfrm>
            <a:off x="1701169" y="2947731"/>
            <a:ext cx="1610471" cy="1110278"/>
            <a:chOff x="435262" y="3798482"/>
            <a:chExt cx="1610471" cy="1110278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1A792E28-AD83-95B9-78DC-FFE9F2D7BD4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1828" y="4505376"/>
              <a:ext cx="1180014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4A9B9102-C201-9AA7-1C21-AA215508C3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14130" y="4073434"/>
              <a:ext cx="0" cy="754645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BD553F4-A3C2-6E54-3DCC-ABEA732FC7FB}"/>
                </a:ext>
              </a:extLst>
            </p:cNvPr>
            <p:cNvSpPr txBox="1"/>
            <p:nvPr/>
          </p:nvSpPr>
          <p:spPr>
            <a:xfrm>
              <a:off x="1360930" y="4014218"/>
              <a:ext cx="6848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(0, 0)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A6D13D1E-AA6D-29E0-5B66-80CEB4AFBE52}"/>
                    </a:ext>
                  </a:extLst>
                </p:cNvPr>
                <p:cNvSpPr txBox="1"/>
                <p:nvPr/>
              </p:nvSpPr>
              <p:spPr>
                <a:xfrm rot="16200000">
                  <a:off x="435935" y="4540102"/>
                  <a:ext cx="36798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A6D13D1E-AA6D-29E0-5B66-80CEB4AFBE5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435935" y="4540102"/>
                  <a:ext cx="367985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59D138A1-C417-B1EA-EE89-B15780B171F1}"/>
                    </a:ext>
                  </a:extLst>
                </p:cNvPr>
                <p:cNvSpPr txBox="1"/>
                <p:nvPr/>
              </p:nvSpPr>
              <p:spPr>
                <a:xfrm rot="16200000">
                  <a:off x="1224845" y="3799508"/>
                  <a:ext cx="37138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US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59D138A1-C417-B1EA-EE89-B15780B171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1224845" y="3799508"/>
                  <a:ext cx="371384" cy="369332"/>
                </a:xfrm>
                <a:prstGeom prst="rect">
                  <a:avLst/>
                </a:prstGeom>
                <a:blipFill>
                  <a:blip r:embed="rId10"/>
                  <a:stretch>
                    <a:fillRect r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17A0688F-24AD-C9FC-9044-67659F2368A9}"/>
              </a:ext>
            </a:extLst>
          </p:cNvPr>
          <p:cNvSpPr txBox="1"/>
          <p:nvPr/>
        </p:nvSpPr>
        <p:spPr>
          <a:xfrm>
            <a:off x="3716217" y="3147187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(-5, 0)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5301FA0-53B5-6BBF-C533-4D209B019AD8}"/>
              </a:ext>
            </a:extLst>
          </p:cNvPr>
          <p:cNvGrpSpPr/>
          <p:nvPr/>
        </p:nvGrpSpPr>
        <p:grpSpPr>
          <a:xfrm>
            <a:off x="6808515" y="2995802"/>
            <a:ext cx="1610471" cy="1110278"/>
            <a:chOff x="435262" y="3798482"/>
            <a:chExt cx="1610471" cy="1110278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B52A172D-D29A-D60C-A952-7C5A1218564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1828" y="4505376"/>
              <a:ext cx="1180014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2E90018B-C5F6-855B-40E4-43D3B8E9A26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14130" y="4073434"/>
              <a:ext cx="0" cy="754645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F993593-B7E3-5945-54C2-EE4B9A2011FF}"/>
                </a:ext>
              </a:extLst>
            </p:cNvPr>
            <p:cNvSpPr txBox="1"/>
            <p:nvPr/>
          </p:nvSpPr>
          <p:spPr>
            <a:xfrm>
              <a:off x="1360930" y="4014218"/>
              <a:ext cx="6848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(0, 0)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6EA08669-B907-88E4-4B93-0BE9DC628284}"/>
                    </a:ext>
                  </a:extLst>
                </p:cNvPr>
                <p:cNvSpPr txBox="1"/>
                <p:nvPr/>
              </p:nvSpPr>
              <p:spPr>
                <a:xfrm rot="16200000">
                  <a:off x="435935" y="4540102"/>
                  <a:ext cx="36798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6EA08669-B907-88E4-4B93-0BE9DC6282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435935" y="4540102"/>
                  <a:ext cx="367985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44AA3BD0-5040-C464-4E0E-0291DB1F2DE1}"/>
                    </a:ext>
                  </a:extLst>
                </p:cNvPr>
                <p:cNvSpPr txBox="1"/>
                <p:nvPr/>
              </p:nvSpPr>
              <p:spPr>
                <a:xfrm rot="16200000">
                  <a:off x="1224845" y="3799508"/>
                  <a:ext cx="37138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US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44AA3BD0-5040-C464-4E0E-0291DB1F2DE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1224845" y="3799508"/>
                  <a:ext cx="371384" cy="369332"/>
                </a:xfrm>
                <a:prstGeom prst="rect">
                  <a:avLst/>
                </a:prstGeom>
                <a:blipFill>
                  <a:blip r:embed="rId12"/>
                  <a:stretch>
                    <a:fillRect r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EFE01893-845E-F66F-F928-A766D0D73EA7}"/>
              </a:ext>
            </a:extLst>
          </p:cNvPr>
          <p:cNvSpPr txBox="1"/>
          <p:nvPr/>
        </p:nvSpPr>
        <p:spPr>
          <a:xfrm>
            <a:off x="6089957" y="3182520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(5, 0)</a:t>
            </a:r>
          </a:p>
        </p:txBody>
      </p:sp>
    </p:spTree>
    <p:extLst>
      <p:ext uri="{BB962C8B-B14F-4D97-AF65-F5344CB8AC3E}">
        <p14:creationId xmlns:p14="http://schemas.microsoft.com/office/powerpoint/2010/main" val="1720223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4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 descr="A colorful drawing of a map&#10;&#10;Description automatically generated with medium confidence">
            <a:extLst>
              <a:ext uri="{FF2B5EF4-FFF2-40B4-BE49-F238E27FC236}">
                <a16:creationId xmlns:a16="http://schemas.microsoft.com/office/drawing/2014/main" id="{D695FCB0-E149-A227-C955-1687997EE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9516" y="4228469"/>
            <a:ext cx="5796395" cy="205336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B662C9-1FDA-9B43-86B2-683EDCE006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Background &amp; Motivation (</a:t>
            </a:r>
            <a:r>
              <a:rPr lang="en-US" dirty="0" err="1"/>
              <a:t>cnt</a:t>
            </a:r>
            <a:r>
              <a:rPr lang="en-US" dirty="0"/>
              <a:t>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66E96C-09B6-7A47-8FD8-2253BF69E6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415736"/>
            <a:ext cx="10611117" cy="79725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Fusing with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corrupted pose information </a:t>
            </a:r>
            <a:r>
              <a:rPr lang="en-US" dirty="0"/>
              <a:t>can lead to false detection thus hampering driving policy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AD5322-4944-C7EB-D2F4-93600E8A8F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BB-Align, ICDCS 2024’, Song et al.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394F87-B8C5-721C-479B-9583657B315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F44793-2DDF-C546-9532-032DF1D9F9EB}" type="slidenum">
              <a:rPr lang="en-US" smtClean="0"/>
              <a:t>4</a:t>
            </a:fld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0C2F81C-1826-CFBA-4994-FE6A2B90EFDE}"/>
              </a:ext>
            </a:extLst>
          </p:cNvPr>
          <p:cNvGrpSpPr/>
          <p:nvPr/>
        </p:nvGrpSpPr>
        <p:grpSpPr>
          <a:xfrm>
            <a:off x="838199" y="2212995"/>
            <a:ext cx="10515600" cy="1986710"/>
            <a:chOff x="345216" y="2658727"/>
            <a:chExt cx="11444044" cy="1986710"/>
          </a:xfrm>
        </p:grpSpPr>
        <p:pic>
          <p:nvPicPr>
            <p:cNvPr id="8" name="Picture 7" descr="A map of a city&#10;&#10;Description automatically generated">
              <a:extLst>
                <a:ext uri="{FF2B5EF4-FFF2-40B4-BE49-F238E27FC236}">
                  <a16:creationId xmlns:a16="http://schemas.microsoft.com/office/drawing/2014/main" id="{E6E948C6-BB56-79C9-8B26-2F76E69BBAF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5216" y="2658727"/>
              <a:ext cx="5377760" cy="196478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08A0F77-7A30-98A4-7DA7-23089C47EEDD}"/>
                </a:ext>
              </a:extLst>
            </p:cNvPr>
            <p:cNvSpPr txBox="1"/>
            <p:nvPr/>
          </p:nvSpPr>
          <p:spPr>
            <a:xfrm>
              <a:off x="2060850" y="4206384"/>
              <a:ext cx="17790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Ego car’s view</a:t>
              </a:r>
            </a:p>
          </p:txBody>
        </p:sp>
        <p:pic>
          <p:nvPicPr>
            <p:cNvPr id="11" name="Picture 10" descr="A green and blue drawing of a stadium&#10;&#10;Description automatically generated">
              <a:extLst>
                <a:ext uri="{FF2B5EF4-FFF2-40B4-BE49-F238E27FC236}">
                  <a16:creationId xmlns:a16="http://schemas.microsoft.com/office/drawing/2014/main" id="{51B5D4FE-509B-59EA-4987-2E63417CCEB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722976" y="2658727"/>
              <a:ext cx="6066284" cy="196478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514C533-A402-B887-E71B-F55255AE5851}"/>
                </a:ext>
              </a:extLst>
            </p:cNvPr>
            <p:cNvSpPr txBox="1"/>
            <p:nvPr/>
          </p:nvSpPr>
          <p:spPr>
            <a:xfrm>
              <a:off x="7937342" y="4276105"/>
              <a:ext cx="2010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Other car’s view</a:t>
              </a:r>
            </a:p>
          </p:txBody>
        </p:sp>
      </p:grp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FD1BB43-D44B-1892-AD51-C3567C2F7E70}"/>
              </a:ext>
            </a:extLst>
          </p:cNvPr>
          <p:cNvCxnSpPr>
            <a:cxnSpLocks/>
          </p:cNvCxnSpPr>
          <p:nvPr/>
        </p:nvCxnSpPr>
        <p:spPr>
          <a:xfrm flipV="1">
            <a:off x="4384083" y="3178228"/>
            <a:ext cx="5146283" cy="43845"/>
          </a:xfrm>
          <a:prstGeom prst="straightConnector1">
            <a:avLst/>
          </a:prstGeom>
          <a:ln w="19050">
            <a:prstDash val="sysDot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9F838F8-6C97-8AC2-2286-1C04F267B407}"/>
              </a:ext>
            </a:extLst>
          </p:cNvPr>
          <p:cNvCxnSpPr>
            <a:cxnSpLocks/>
          </p:cNvCxnSpPr>
          <p:nvPr/>
        </p:nvCxnSpPr>
        <p:spPr>
          <a:xfrm flipV="1">
            <a:off x="4623515" y="3591405"/>
            <a:ext cx="4906851" cy="37693"/>
          </a:xfrm>
          <a:prstGeom prst="straightConnector1">
            <a:avLst/>
          </a:prstGeom>
          <a:ln w="19050">
            <a:prstDash val="sysDot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9FB6525B-4AD7-7614-C119-E52B50BF890E}"/>
              </a:ext>
            </a:extLst>
          </p:cNvPr>
          <p:cNvSpPr txBox="1"/>
          <p:nvPr/>
        </p:nvSpPr>
        <p:spPr>
          <a:xfrm>
            <a:off x="7044828" y="5043728"/>
            <a:ext cx="4806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When fusing the lidar data using inaccurate pose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1DD4AA9C-DBB2-EF62-0DBB-689EEF192B5D}"/>
              </a:ext>
            </a:extLst>
          </p:cNvPr>
          <p:cNvSpPr/>
          <p:nvPr/>
        </p:nvSpPr>
        <p:spPr>
          <a:xfrm>
            <a:off x="4623515" y="4932608"/>
            <a:ext cx="734096" cy="48045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796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2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7"/>
                  </p:tgtEl>
                </p:cond>
              </p:nextCondLst>
            </p:seq>
          </p:childTnLst>
        </p:cTn>
      </p:par>
    </p:tnLst>
    <p:bldLst>
      <p:bldP spid="32" grpId="0"/>
      <p:bldP spid="32" grpId="1"/>
      <p:bldP spid="3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9958B30-3B2C-494E-4F0C-627EA8DE48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5172511"/>
            <a:ext cx="4623816" cy="586988"/>
          </a:xfrm>
          <a:prstGeom prst="rect">
            <a:avLst/>
          </a:prstGeom>
        </p:spPr>
      </p:pic>
      <p:pic>
        <p:nvPicPr>
          <p:cNvPr id="7" name="Content Placeholder 6" descr="A green and red lines&#10;&#10;Description automatically generated with medium confidence">
            <a:extLst>
              <a:ext uri="{FF2B5EF4-FFF2-40B4-BE49-F238E27FC236}">
                <a16:creationId xmlns:a16="http://schemas.microsoft.com/office/drawing/2014/main" id="{67451DBA-FE56-8768-A7D3-03ECF7FC09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51418" r="15096"/>
          <a:stretch/>
        </p:blipFill>
        <p:spPr>
          <a:xfrm>
            <a:off x="5301698" y="3156140"/>
            <a:ext cx="6383483" cy="2113970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E876A37-9FCF-B5D1-0880-0E61CB0914E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F44793-2DDF-C546-9532-032DF1D9F9EB}" type="slidenum">
              <a:rPr lang="en-US" smtClean="0"/>
              <a:t>5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7FD8614-2F1C-B45B-DB01-103462DA25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Objective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1A7D61-FA33-B28B-E3BF-48C02C4119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BB-Align, ICDCS 2024’, Song et al.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9951088-D3E3-B1AE-E6F5-3E0C28A1560A}"/>
              </a:ext>
            </a:extLst>
          </p:cNvPr>
          <p:cNvSpPr txBox="1"/>
          <p:nvPr/>
        </p:nvSpPr>
        <p:spPr>
          <a:xfrm>
            <a:off x="838200" y="1596933"/>
            <a:ext cx="10515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2"/>
                </a:solidFill>
              </a:rPr>
              <a:t>Input</a:t>
            </a:r>
            <a:r>
              <a:rPr lang="en-US" sz="2400" dirty="0"/>
              <a:t>: Two sets of Lidar point clouds captured from two vehicles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Output</a:t>
            </a:r>
            <a:r>
              <a:rPr lang="en-US" sz="2400" dirty="0"/>
              <a:t>: Relative pose, </a:t>
            </a:r>
            <a:r>
              <a:rPr lang="en-US" sz="2400" b="1" dirty="0">
                <a:solidFill>
                  <a:schemeClr val="accent2">
                    <a:lumMod val="75000"/>
                  </a:schemeClr>
                </a:solidFill>
              </a:rPr>
              <a:t>transformation matrix</a:t>
            </a:r>
            <a:r>
              <a:rPr lang="en-US" sz="2400" dirty="0"/>
              <a:t>, between the two vehicles, i.e., distance and orientation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2">
                    <a:lumMod val="50000"/>
                  </a:schemeClr>
                </a:solidFill>
              </a:rPr>
              <a:t>Cost</a:t>
            </a:r>
            <a:r>
              <a:rPr lang="en-US" sz="2400" dirty="0"/>
              <a:t>: Minimal amount of data shared/transmitted between two vehicles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589A97B-B45D-D0C1-D09F-377D30AFC2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287994"/>
            <a:ext cx="3624072" cy="1884517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FE81B88-080B-429E-3D45-902AEB40315C}"/>
              </a:ext>
            </a:extLst>
          </p:cNvPr>
          <p:cNvSpPr/>
          <p:nvPr/>
        </p:nvSpPr>
        <p:spPr>
          <a:xfrm>
            <a:off x="1572768" y="5291805"/>
            <a:ext cx="753915" cy="329184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02EFF2B2-1E3F-CF7E-A8A4-92D9754BBA64}"/>
              </a:ext>
            </a:extLst>
          </p:cNvPr>
          <p:cNvSpPr/>
          <p:nvPr/>
        </p:nvSpPr>
        <p:spPr>
          <a:xfrm>
            <a:off x="2932193" y="5300207"/>
            <a:ext cx="753915" cy="329184"/>
          </a:xfrm>
          <a:prstGeom prst="round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DF8BCA3-3A5F-181D-CF70-098D034D405B}"/>
              </a:ext>
            </a:extLst>
          </p:cNvPr>
          <p:cNvSpPr txBox="1"/>
          <p:nvPr/>
        </p:nvSpPr>
        <p:spPr>
          <a:xfrm>
            <a:off x="2905129" y="5587786"/>
            <a:ext cx="808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source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A4F0812-77CE-38F8-D7E0-8ADDDC45BEA6}"/>
              </a:ext>
            </a:extLst>
          </p:cNvPr>
          <p:cNvSpPr txBox="1"/>
          <p:nvPr/>
        </p:nvSpPr>
        <p:spPr>
          <a:xfrm>
            <a:off x="1328337" y="5587786"/>
            <a:ext cx="1242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destination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9587581-912F-AC59-07A1-A963BA3B8E82}"/>
              </a:ext>
            </a:extLst>
          </p:cNvPr>
          <p:cNvGrpSpPr/>
          <p:nvPr/>
        </p:nvGrpSpPr>
        <p:grpSpPr>
          <a:xfrm>
            <a:off x="478262" y="3116638"/>
            <a:ext cx="3040793" cy="859617"/>
            <a:chOff x="478262" y="3116638"/>
            <a:chExt cx="3040793" cy="859617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E054FC63-24BA-FDEB-9B50-D2ACBC810C28}"/>
                </a:ext>
              </a:extLst>
            </p:cNvPr>
            <p:cNvCxnSpPr>
              <a:cxnSpLocks/>
            </p:cNvCxnSpPr>
            <p:nvPr/>
          </p:nvCxnSpPr>
          <p:spPr>
            <a:xfrm>
              <a:off x="2189018" y="3429000"/>
              <a:ext cx="249382" cy="450273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1EE6A4A9-C858-5DA1-A97C-5FE01F3D8524}"/>
                </a:ext>
              </a:extLst>
            </p:cNvPr>
            <p:cNvCxnSpPr>
              <a:cxnSpLocks/>
            </p:cNvCxnSpPr>
            <p:nvPr/>
          </p:nvCxnSpPr>
          <p:spPr>
            <a:xfrm>
              <a:off x="2189018" y="3429000"/>
              <a:ext cx="1330037" cy="145473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C529F04D-5915-9F6E-968A-F2584AE91CAD}"/>
                </a:ext>
              </a:extLst>
            </p:cNvPr>
            <p:cNvCxnSpPr/>
            <p:nvPr/>
          </p:nvCxnSpPr>
          <p:spPr>
            <a:xfrm>
              <a:off x="2189018" y="3429000"/>
              <a:ext cx="1330037" cy="547255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89468BF-FC02-76E9-E483-8E3C413789CA}"/>
                </a:ext>
              </a:extLst>
            </p:cNvPr>
            <p:cNvSpPr txBox="1"/>
            <p:nvPr/>
          </p:nvSpPr>
          <p:spPr>
            <a:xfrm>
              <a:off x="478262" y="3116638"/>
              <a:ext cx="20706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For Ground Vehicles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36880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 bldLvl="2"/>
      <p:bldP spid="8" grpId="0" animBg="1"/>
      <p:bldP spid="11" grpId="0" animBg="1"/>
      <p:bldP spid="12" grpId="0"/>
      <p:bldP spid="1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4E76291-1272-12E6-F471-85334508F5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6683" y="2248217"/>
            <a:ext cx="7772400" cy="4427220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07C6234-346D-0B73-75DF-82005481BC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90" y="1056622"/>
            <a:ext cx="10515600" cy="4550791"/>
          </a:xfrm>
        </p:spPr>
        <p:txBody>
          <a:bodyPr/>
          <a:lstStyle/>
          <a:p>
            <a:r>
              <a:rPr lang="en-US" dirty="0"/>
              <a:t>A two-staged design: </a:t>
            </a:r>
          </a:p>
          <a:p>
            <a:pPr lvl="1"/>
            <a:r>
              <a:rPr lang="en-US" dirty="0"/>
              <a:t>1) Lidar </a:t>
            </a:r>
            <a:r>
              <a:rPr lang="en-US" b="1" u="sng" dirty="0"/>
              <a:t>B</a:t>
            </a:r>
            <a:r>
              <a:rPr lang="en-US" dirty="0"/>
              <a:t>ird’s-eye View (BV) images match</a:t>
            </a:r>
          </a:p>
          <a:p>
            <a:pPr lvl="1"/>
            <a:r>
              <a:rPr lang="en-US" dirty="0"/>
              <a:t>2) Object Bounding </a:t>
            </a:r>
            <a:r>
              <a:rPr lang="en-US" b="1" u="sng" dirty="0"/>
              <a:t>B</a:t>
            </a:r>
            <a:r>
              <a:rPr lang="en-US" dirty="0"/>
              <a:t>oxes alignment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BD34D8F-D8F1-7F1F-5E9E-EA257D84B25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F44793-2DDF-C546-9532-032DF1D9F9EB}" type="slidenum">
              <a:rPr lang="en-US" smtClean="0"/>
              <a:t>6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1AD03AE-3F15-C04E-DA83-15DDE57E2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Proposed Method (BB-Align)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EAEE11-D513-795D-E88E-9D7EC2A7D3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BB-Align, ICDCS 2024’, Song et al.</a:t>
            </a:r>
            <a:endParaRPr lang="en-US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4C9DC64-710F-B5F3-279D-AD5E3C4C2043}"/>
              </a:ext>
            </a:extLst>
          </p:cNvPr>
          <p:cNvSpPr/>
          <p:nvPr/>
        </p:nvSpPr>
        <p:spPr>
          <a:xfrm>
            <a:off x="5903990" y="2360994"/>
            <a:ext cx="1467605" cy="2363406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EF240EC-F164-C08B-746A-7F98FDE4C0DB}"/>
              </a:ext>
            </a:extLst>
          </p:cNvPr>
          <p:cNvSpPr/>
          <p:nvPr/>
        </p:nvSpPr>
        <p:spPr>
          <a:xfrm>
            <a:off x="7642236" y="4312031"/>
            <a:ext cx="1467605" cy="2363406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565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2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bldLvl="2"/>
      <p:bldP spid="7" grpId="0" animBg="1"/>
      <p:bldP spid="7" grpId="1" animBg="1"/>
      <p:bldP spid="8" grpId="0" animBg="1"/>
      <p:bldP spid="8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F9749E5-688A-1D25-E965-1AE8C743E2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9592"/>
            <a:ext cx="6683062" cy="3602923"/>
          </a:xfrm>
        </p:spPr>
        <p:txBody>
          <a:bodyPr/>
          <a:lstStyle/>
          <a:p>
            <a:r>
              <a:rPr lang="en-US" dirty="0"/>
              <a:t>Given Lidar point cloud, generate a BV image as a height map</a:t>
            </a:r>
          </a:p>
          <a:p>
            <a:r>
              <a:rPr lang="en-US" dirty="0"/>
              <a:t>Apply image matching techniques to find relative pose between two BV images</a:t>
            </a:r>
          </a:p>
          <a:p>
            <a:pPr lvl="1"/>
            <a:r>
              <a:rPr lang="en-US" dirty="0"/>
              <a:t>Detecting 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</a:rPr>
              <a:t>keypoints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dirty="0"/>
              <a:t>(corners, edges)</a:t>
            </a:r>
          </a:p>
          <a:p>
            <a:pPr lvl="1"/>
            <a:r>
              <a:rPr lang="en-US" dirty="0"/>
              <a:t>Computing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descriptors</a:t>
            </a:r>
            <a:r>
              <a:rPr lang="en-US" dirty="0"/>
              <a:t> using surrounding pixels for each </a:t>
            </a:r>
            <a:r>
              <a:rPr lang="en-US" dirty="0" err="1"/>
              <a:t>keypoint</a:t>
            </a:r>
            <a:endParaRPr lang="en-US" dirty="0"/>
          </a:p>
          <a:p>
            <a:pPr lvl="1"/>
            <a:r>
              <a:rPr lang="en-US" dirty="0"/>
              <a:t>Use paired </a:t>
            </a:r>
            <a:r>
              <a:rPr lang="en-US" dirty="0" err="1"/>
              <a:t>keypoints</a:t>
            </a:r>
            <a:r>
              <a:rPr lang="en-US" dirty="0"/>
              <a:t> to calculate transformation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35C98F-DC9F-0FCF-4E48-C77A5EC0BE8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F44793-2DDF-C546-9532-032DF1D9F9EB}" type="slidenum">
              <a:rPr lang="en-US" smtClean="0"/>
              <a:t>7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EBD13A7-2CD7-AE92-E1CB-07186214E8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Stage 1: BV Image Matching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F422F6-8872-6ADF-4E60-8DF1B406BF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BB-Align, ICDCS 2024’, Song et al.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0B53C1-2BD6-5738-8111-A81A3B4DB243}"/>
              </a:ext>
            </a:extLst>
          </p:cNvPr>
          <p:cNvSpPr txBox="1"/>
          <p:nvPr/>
        </p:nvSpPr>
        <p:spPr>
          <a:xfrm>
            <a:off x="2326683" y="5510968"/>
            <a:ext cx="8700216" cy="830997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However, the extreme sparsity of Lidar BV images poses significant challenges, particularly in computing effective descriptors.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338A839-BE02-600D-5000-6F29642E4B35}"/>
              </a:ext>
            </a:extLst>
          </p:cNvPr>
          <p:cNvGrpSpPr/>
          <p:nvPr/>
        </p:nvGrpSpPr>
        <p:grpSpPr>
          <a:xfrm>
            <a:off x="7521262" y="1082562"/>
            <a:ext cx="4488645" cy="4205846"/>
            <a:chOff x="3225800" y="520700"/>
            <a:chExt cx="5740400" cy="581660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3D4BBE5-45DC-C5BE-9D44-A08E2DCBE6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25800" y="520700"/>
              <a:ext cx="5740400" cy="5816600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38F25EE-70F7-6914-0FE4-C68F88987895}"/>
                </a:ext>
              </a:extLst>
            </p:cNvPr>
            <p:cNvSpPr/>
            <p:nvPr/>
          </p:nvSpPr>
          <p:spPr>
            <a:xfrm>
              <a:off x="3335628" y="3206840"/>
              <a:ext cx="5447764" cy="4636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86785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bldLvl="2"/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A91306D5-F9A0-73C5-B250-F66831F260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8550" y="3070871"/>
            <a:ext cx="7315200" cy="8001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022C3E4-230A-1F69-F142-C287E535E5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6081" y="1362839"/>
            <a:ext cx="10515600" cy="4550791"/>
          </a:xfrm>
        </p:spPr>
        <p:txBody>
          <a:bodyPr/>
          <a:lstStyle/>
          <a:p>
            <a:r>
              <a:rPr lang="en-US" dirty="0"/>
              <a:t>Log-Gabor filter-based representation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7900E44-381E-18EF-9466-1D6FF519E47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F44793-2DDF-C546-9532-032DF1D9F9EB}" type="slidenum">
              <a:rPr lang="en-US" smtClean="0"/>
              <a:t>8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B697192-B975-06E7-1F9B-E5375DFCE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Stage 1: BV Image Matching (</a:t>
            </a:r>
            <a:r>
              <a:rPr lang="en-US" dirty="0" err="1"/>
              <a:t>cnt</a:t>
            </a:r>
            <a:r>
              <a:rPr lang="en-US" dirty="0"/>
              <a:t>.)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D7F709-A4E2-CDF4-4D14-930B4F3A7A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BB-Align, ICDCS 2024’, Song et al.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7D82117-CFAD-8A9E-2CA0-E27C96942D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150" y="2234127"/>
            <a:ext cx="4622800" cy="3429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2FB597A-5018-73CD-A111-C242D7DBF6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0631" y="1973895"/>
            <a:ext cx="2501900" cy="965200"/>
          </a:xfrm>
          <a:prstGeom prst="rect">
            <a:avLst/>
          </a:prstGeom>
          <a:ln w="12700">
            <a:solidFill>
              <a:schemeClr val="accent1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2FA1B0A-1713-3268-166D-A44E19E86F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35009" y="2170627"/>
            <a:ext cx="546100" cy="4064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38B282B-D661-7411-9F17-F969ADE38D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29720" y="4067169"/>
            <a:ext cx="4597400" cy="533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2AF52A1-F1BB-55AA-66F9-76184611C3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32920" y="5021708"/>
            <a:ext cx="4191000" cy="533400"/>
          </a:xfrm>
          <a:prstGeom prst="rect">
            <a:avLst/>
          </a:prstGeom>
        </p:spPr>
      </p:pic>
      <p:sp>
        <p:nvSpPr>
          <p:cNvPr id="14" name="Right Arrow 13">
            <a:extLst>
              <a:ext uri="{FF2B5EF4-FFF2-40B4-BE49-F238E27FC236}">
                <a16:creationId xmlns:a16="http://schemas.microsoft.com/office/drawing/2014/main" id="{FA76057E-A7D4-2F89-8AF0-56FD1DB4DAFA}"/>
              </a:ext>
            </a:extLst>
          </p:cNvPr>
          <p:cNvSpPr/>
          <p:nvPr/>
        </p:nvSpPr>
        <p:spPr>
          <a:xfrm>
            <a:off x="5163527" y="2289209"/>
            <a:ext cx="563526" cy="23273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06CE4CA8-AA0B-9A42-2FFF-2BD73BDF960B}"/>
              </a:ext>
            </a:extLst>
          </p:cNvPr>
          <p:cNvSpPr/>
          <p:nvPr/>
        </p:nvSpPr>
        <p:spPr>
          <a:xfrm>
            <a:off x="8502007" y="2289209"/>
            <a:ext cx="563526" cy="23273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DE59241-05DA-6F9D-0CB9-45C070BB1553}"/>
                  </a:ext>
                </a:extLst>
              </p:cNvPr>
              <p:cNvSpPr txBox="1"/>
              <p:nvPr/>
            </p:nvSpPr>
            <p:spPr>
              <a:xfrm>
                <a:off x="357415" y="3164737"/>
                <a:ext cx="237230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2-D Log-Gabor filter </a:t>
                </a:r>
              </a:p>
              <a:p>
                <a:r>
                  <a:rPr lang="en-US" dirty="0"/>
                  <a:t>with parameter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𝑜</m:t>
                    </m:r>
                  </m:oMath>
                </a14:m>
                <a:r>
                  <a:rPr lang="en-US" dirty="0"/>
                  <a:t> :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DE59241-05DA-6F9D-0CB9-45C070BB15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415" y="3164737"/>
                <a:ext cx="2372305" cy="646331"/>
              </a:xfrm>
              <a:prstGeom prst="rect">
                <a:avLst/>
              </a:prstGeom>
              <a:blipFill>
                <a:blip r:embed="rId8"/>
                <a:stretch>
                  <a:fillRect l="-2128" t="-3922" b="-17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C7C8D17C-CE51-226C-9B5F-BAFDD2391EA0}"/>
              </a:ext>
            </a:extLst>
          </p:cNvPr>
          <p:cNvSpPr/>
          <p:nvPr/>
        </p:nvSpPr>
        <p:spPr>
          <a:xfrm>
            <a:off x="3657600" y="3337571"/>
            <a:ext cx="446567" cy="300664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89D33B68-0DD9-0B74-82A6-4299D738A8FF}"/>
              </a:ext>
            </a:extLst>
          </p:cNvPr>
          <p:cNvSpPr/>
          <p:nvPr/>
        </p:nvSpPr>
        <p:spPr>
          <a:xfrm>
            <a:off x="6218199" y="3111156"/>
            <a:ext cx="533475" cy="330968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0443F9AA-492E-E0D6-01E5-64DFA45E8B81}"/>
              </a:ext>
            </a:extLst>
          </p:cNvPr>
          <p:cNvSpPr/>
          <p:nvPr/>
        </p:nvSpPr>
        <p:spPr>
          <a:xfrm>
            <a:off x="9015914" y="3111156"/>
            <a:ext cx="638449" cy="330968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D471029-972F-33AB-AB21-446F172FC7F2}"/>
              </a:ext>
            </a:extLst>
          </p:cNvPr>
          <p:cNvGrpSpPr/>
          <p:nvPr/>
        </p:nvGrpSpPr>
        <p:grpSpPr>
          <a:xfrm>
            <a:off x="357415" y="3980013"/>
            <a:ext cx="2391136" cy="692498"/>
            <a:chOff x="357415" y="3980013"/>
            <a:chExt cx="2391136" cy="692498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E30883D-7EEF-52E3-7197-D5DED965B243}"/>
                </a:ext>
              </a:extLst>
            </p:cNvPr>
            <p:cNvSpPr txBox="1"/>
            <p:nvPr/>
          </p:nvSpPr>
          <p:spPr>
            <a:xfrm>
              <a:off x="357415" y="4026180"/>
              <a:ext cx="239113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Pass           through a bank of filters :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6179564A-3231-D6F6-67D0-C22A6649377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3259" y="3980013"/>
              <a:ext cx="496290" cy="369332"/>
            </a:xfrm>
            <a:prstGeom prst="rect">
              <a:avLst/>
            </a:prstGeom>
          </p:spPr>
        </p:pic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AEB7BAD5-04EB-5E6D-3873-C9D0F655931D}"/>
              </a:ext>
            </a:extLst>
          </p:cNvPr>
          <p:cNvSpPr txBox="1"/>
          <p:nvPr/>
        </p:nvSpPr>
        <p:spPr>
          <a:xfrm>
            <a:off x="357414" y="4827720"/>
            <a:ext cx="23723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Generate Maximum Index Map (MIM):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6517BA0A-FC47-47DA-61E0-20DA48EBEFE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00908" y="3954647"/>
            <a:ext cx="4706910" cy="2452242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19A3B762-73D6-5847-4CEF-9F822AF783B4}"/>
              </a:ext>
            </a:extLst>
          </p:cNvPr>
          <p:cNvGrpSpPr/>
          <p:nvPr/>
        </p:nvGrpSpPr>
        <p:grpSpPr>
          <a:xfrm>
            <a:off x="2748550" y="4030833"/>
            <a:ext cx="5199629" cy="2584631"/>
            <a:chOff x="2748550" y="4030833"/>
            <a:chExt cx="5199629" cy="2584631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02A6C92C-2CD1-5173-A2AA-DE5B2E117CF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984362" y="4030833"/>
              <a:ext cx="4316546" cy="2240103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52F0BD0-7F90-EA15-9B67-1FDE102B0667}"/>
                </a:ext>
              </a:extLst>
            </p:cNvPr>
            <p:cNvSpPr txBox="1"/>
            <p:nvPr/>
          </p:nvSpPr>
          <p:spPr>
            <a:xfrm>
              <a:off x="2748550" y="6246132"/>
              <a:ext cx="51996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Credit to https://</a:t>
              </a:r>
              <a:r>
                <a:rPr lang="en-US" dirty="0" err="1"/>
                <a:t>peterscarfe.com</a:t>
              </a:r>
              <a:r>
                <a:rPr lang="en-US" dirty="0"/>
                <a:t>/</a:t>
              </a:r>
              <a:r>
                <a:rPr lang="en-US" dirty="0" err="1"/>
                <a:t>logGaborFilter.html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97343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/>
      <p:bldP spid="17" grpId="0" animBg="1"/>
      <p:bldP spid="18" grpId="0" animBg="1"/>
      <p:bldP spid="19" grpId="0" animBg="1"/>
      <p:bldP spid="23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5832</TotalTime>
  <Words>1501</Words>
  <Application>Microsoft Macintosh PowerPoint</Application>
  <PresentationFormat>Widescreen</PresentationFormat>
  <Paragraphs>143</Paragraphs>
  <Slides>17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Aptos</vt:lpstr>
      <vt:lpstr>Arial</vt:lpstr>
      <vt:lpstr>Calibri</vt:lpstr>
      <vt:lpstr>Calibri Light</vt:lpstr>
      <vt:lpstr>Cambria Math</vt:lpstr>
      <vt:lpstr>Times New Roman</vt:lpstr>
      <vt:lpstr>Office Theme</vt:lpstr>
      <vt:lpstr>BB-Align: A Lightweight Pose Recovery Framework for Vehicle-to-Vehicle Cooperative Perception</vt:lpstr>
      <vt:lpstr>Background &amp; Motivation</vt:lpstr>
      <vt:lpstr>Background &amp; Motivation (cnt.)</vt:lpstr>
      <vt:lpstr>Background &amp; Motivation (cnt.)</vt:lpstr>
      <vt:lpstr>Background &amp; Motivation (cnt.)</vt:lpstr>
      <vt:lpstr>Objective</vt:lpstr>
      <vt:lpstr>Proposed Method (BB-Align)</vt:lpstr>
      <vt:lpstr>Stage 1: BV Image Matching</vt:lpstr>
      <vt:lpstr>Stage 1: BV Image Matching (cnt.)</vt:lpstr>
      <vt:lpstr>Stage 1: BV Image Matching (cnt.)</vt:lpstr>
      <vt:lpstr>Stage 2: Motivation</vt:lpstr>
      <vt:lpstr>Stage 2: Object Bounding Box Alignment</vt:lpstr>
      <vt:lpstr>Performance Evaluation</vt:lpstr>
      <vt:lpstr>Accuracy Study</vt:lpstr>
      <vt:lpstr>Performance Impact Factors</vt:lpstr>
      <vt:lpstr>Objection Detection Improvement</vt:lpstr>
      <vt:lpstr>Summary and Future Work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CUP: Cellular Ultra-light Probe-based Available Bandwidth Estimation</dc:title>
  <dc:creator>Song, Lixing</dc:creator>
  <cp:lastModifiedBy>Lixing Song</cp:lastModifiedBy>
  <cp:revision>138</cp:revision>
  <dcterms:created xsi:type="dcterms:W3CDTF">2021-05-24T17:25:06Z</dcterms:created>
  <dcterms:modified xsi:type="dcterms:W3CDTF">2024-07-26T04:06:05Z</dcterms:modified>
</cp:coreProperties>
</file>